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9"/>
  </p:notesMasterIdLst>
  <p:sldIdLst>
    <p:sldId id="256" r:id="rId2"/>
    <p:sldId id="269" r:id="rId3"/>
    <p:sldId id="272" r:id="rId4"/>
    <p:sldId id="273" r:id="rId5"/>
    <p:sldId id="27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8" r:id="rId17"/>
    <p:sldId id="279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350D76-78BB-4BD1-ABEC-8A99279C58D3}" type="doc">
      <dgm:prSet loTypeId="urn:microsoft.com/office/officeart/2005/8/layout/vList5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644A3B41-19E4-410B-BC15-93F968F269E3}">
      <dgm:prSet phldrT="[Tekst]"/>
      <dgm:spPr/>
      <dgm:t>
        <a:bodyPr/>
        <a:lstStyle/>
        <a:p>
          <a:r>
            <a:rPr lang="pl-PL" dirty="0" smtClean="0"/>
            <a:t>CZELENDŻ</a:t>
          </a:r>
          <a:endParaRPr lang="pl-PL" dirty="0"/>
        </a:p>
      </dgm:t>
    </dgm:pt>
    <dgm:pt modelId="{133CCFDC-F80D-4FDE-946A-A08C8A52C25E}" type="parTrans" cxnId="{6AC93995-581E-464A-82AE-3E9EC2C82FDB}">
      <dgm:prSet/>
      <dgm:spPr/>
      <dgm:t>
        <a:bodyPr/>
        <a:lstStyle/>
        <a:p>
          <a:endParaRPr lang="pl-PL"/>
        </a:p>
      </dgm:t>
    </dgm:pt>
    <dgm:pt modelId="{95788BB5-26CC-4A33-B496-CE43584CF29E}" type="sibTrans" cxnId="{6AC93995-581E-464A-82AE-3E9EC2C82FDB}">
      <dgm:prSet/>
      <dgm:spPr/>
      <dgm:t>
        <a:bodyPr/>
        <a:lstStyle/>
        <a:p>
          <a:endParaRPr lang="pl-PL"/>
        </a:p>
      </dgm:t>
    </dgm:pt>
    <dgm:pt modelId="{B531287C-16F1-4728-AC3A-B5A62435DFE5}">
      <dgm:prSet phldrT="[Tekst]"/>
      <dgm:spPr/>
      <dgm:t>
        <a:bodyPr/>
        <a:lstStyle/>
        <a:p>
          <a:r>
            <a:rPr lang="pl-PL" dirty="0" smtClean="0"/>
            <a:t>HAUL</a:t>
          </a:r>
          <a:endParaRPr lang="pl-PL" dirty="0"/>
        </a:p>
      </dgm:t>
    </dgm:pt>
    <dgm:pt modelId="{3D9B9FCA-070F-4432-80AA-0862449D7C20}" type="parTrans" cxnId="{D1144A4D-FA63-47D0-ACDF-268BDFA2A055}">
      <dgm:prSet/>
      <dgm:spPr/>
      <dgm:t>
        <a:bodyPr/>
        <a:lstStyle/>
        <a:p>
          <a:endParaRPr lang="pl-PL"/>
        </a:p>
      </dgm:t>
    </dgm:pt>
    <dgm:pt modelId="{8E0688C3-DDE6-4F47-AC01-4577A6A1A41B}" type="sibTrans" cxnId="{D1144A4D-FA63-47D0-ACDF-268BDFA2A055}">
      <dgm:prSet/>
      <dgm:spPr/>
      <dgm:t>
        <a:bodyPr/>
        <a:lstStyle/>
        <a:p>
          <a:endParaRPr lang="pl-PL"/>
        </a:p>
      </dgm:t>
    </dgm:pt>
    <dgm:pt modelId="{32B22D47-22C3-4E74-8C5B-40C9C777D515}">
      <dgm:prSet phldrT="[Tekst]"/>
      <dgm:spPr/>
      <dgm:t>
        <a:bodyPr/>
        <a:lstStyle/>
        <a:p>
          <a:r>
            <a:rPr lang="pl-PL" dirty="0" smtClean="0"/>
            <a:t>LET’S PLAY</a:t>
          </a:r>
          <a:endParaRPr lang="pl-PL" dirty="0"/>
        </a:p>
      </dgm:t>
    </dgm:pt>
    <dgm:pt modelId="{B64305CC-8F94-4578-A8EC-155E29AEC6E7}" type="parTrans" cxnId="{4D605142-227A-40D5-8714-FF43B9C5DFDB}">
      <dgm:prSet/>
      <dgm:spPr/>
      <dgm:t>
        <a:bodyPr/>
        <a:lstStyle/>
        <a:p>
          <a:endParaRPr lang="pl-PL"/>
        </a:p>
      </dgm:t>
    </dgm:pt>
    <dgm:pt modelId="{586F9418-8D08-4D90-BCB7-995856E9C0A6}" type="sibTrans" cxnId="{4D605142-227A-40D5-8714-FF43B9C5DFDB}">
      <dgm:prSet/>
      <dgm:spPr/>
      <dgm:t>
        <a:bodyPr/>
        <a:lstStyle/>
        <a:p>
          <a:endParaRPr lang="pl-PL"/>
        </a:p>
      </dgm:t>
    </dgm:pt>
    <dgm:pt modelId="{47F18703-92B3-4E5B-A968-9E4F25AB57CD}">
      <dgm:prSet phldrT="[Tekst]"/>
      <dgm:spPr/>
      <dgm:t>
        <a:bodyPr/>
        <a:lstStyle/>
        <a:p>
          <a:pPr algn="just"/>
          <a:r>
            <a:rPr lang="pl-PL" dirty="0" smtClean="0"/>
            <a:t>W takich filmach przedstawiona jest nagrana rozrywka na komputerze, konsoli, czy telefonie. W tle autor filmu komentuje grę.</a:t>
          </a:r>
          <a:endParaRPr lang="pl-PL" dirty="0"/>
        </a:p>
      </dgm:t>
    </dgm:pt>
    <dgm:pt modelId="{C338FB8E-8D53-40F1-963A-9C9AD5FAF011}" type="parTrans" cxnId="{04F75ACF-8DCB-44DD-8BC6-CA9712710F76}">
      <dgm:prSet/>
      <dgm:spPr/>
      <dgm:t>
        <a:bodyPr/>
        <a:lstStyle/>
        <a:p>
          <a:endParaRPr lang="pl-PL"/>
        </a:p>
      </dgm:t>
    </dgm:pt>
    <dgm:pt modelId="{76C21872-B5D9-4466-AA9D-202960273155}" type="sibTrans" cxnId="{04F75ACF-8DCB-44DD-8BC6-CA9712710F76}">
      <dgm:prSet/>
      <dgm:spPr/>
      <dgm:t>
        <a:bodyPr/>
        <a:lstStyle/>
        <a:p>
          <a:endParaRPr lang="pl-PL"/>
        </a:p>
      </dgm:t>
    </dgm:pt>
    <dgm:pt modelId="{728E58F0-A5FD-4CB1-AF9B-22CA7D2C068F}">
      <dgm:prSet phldrT="[Tekst]"/>
      <dgm:spPr/>
      <dgm:t>
        <a:bodyPr/>
        <a:lstStyle/>
        <a:p>
          <a:pPr algn="just"/>
          <a:r>
            <a:rPr lang="pl-PL" dirty="0" smtClean="0"/>
            <a:t>Wyzwanie, w którym wiele gwiazd </a:t>
          </a:r>
          <a:r>
            <a:rPr lang="pl-PL" dirty="0" err="1" smtClean="0"/>
            <a:t>YouTuba</a:t>
          </a:r>
          <a:r>
            <a:rPr lang="pl-PL" dirty="0" smtClean="0"/>
            <a:t> próbuje swoich sił i zachęca fanów do naśladowania  (np. jedzenia przez 24 godziny samych zielonych rzeczy, zatańczenia w określony sposób)</a:t>
          </a:r>
          <a:endParaRPr lang="pl-PL" dirty="0"/>
        </a:p>
      </dgm:t>
    </dgm:pt>
    <dgm:pt modelId="{5975F56F-8580-4FEC-B1C3-74AC2C124FCA}" type="sibTrans" cxnId="{715886DA-416E-4CCA-B8EE-174D9BE1E167}">
      <dgm:prSet/>
      <dgm:spPr/>
      <dgm:t>
        <a:bodyPr/>
        <a:lstStyle/>
        <a:p>
          <a:endParaRPr lang="pl-PL"/>
        </a:p>
      </dgm:t>
    </dgm:pt>
    <dgm:pt modelId="{4734B175-9ECD-4936-8426-8B5223EB3C58}" type="parTrans" cxnId="{715886DA-416E-4CCA-B8EE-174D9BE1E167}">
      <dgm:prSet/>
      <dgm:spPr/>
      <dgm:t>
        <a:bodyPr/>
        <a:lstStyle/>
        <a:p>
          <a:endParaRPr lang="pl-PL"/>
        </a:p>
      </dgm:t>
    </dgm:pt>
    <dgm:pt modelId="{2B5E61AA-DB22-4521-A5FF-7B08AB5E0252}">
      <dgm:prSet phldrT="[Tekst]"/>
      <dgm:spPr/>
      <dgm:t>
        <a:bodyPr/>
        <a:lstStyle/>
        <a:p>
          <a:pPr algn="just"/>
          <a:r>
            <a:rPr lang="pl-PL" dirty="0" smtClean="0"/>
            <a:t>Film pokazujący atrakcyjne, kupione przedmioty, np. ubrania („</a:t>
          </a:r>
          <a:r>
            <a:rPr lang="pl-PL" dirty="0" err="1" smtClean="0"/>
            <a:t>haul</a:t>
          </a:r>
          <a:r>
            <a:rPr lang="pl-PL" dirty="0" smtClean="0"/>
            <a:t>” po angielsku  „łup” albo „połów”).</a:t>
          </a:r>
          <a:endParaRPr lang="pl-PL" dirty="0"/>
        </a:p>
      </dgm:t>
    </dgm:pt>
    <dgm:pt modelId="{F41C3A7F-D515-4064-8ADE-3EA52A4FA1AB}" type="sibTrans" cxnId="{18DA1886-6312-4525-888D-42B20B91A7E7}">
      <dgm:prSet/>
      <dgm:spPr/>
      <dgm:t>
        <a:bodyPr/>
        <a:lstStyle/>
        <a:p>
          <a:endParaRPr lang="pl-PL"/>
        </a:p>
      </dgm:t>
    </dgm:pt>
    <dgm:pt modelId="{958DDD85-AA05-472B-8846-F393A96945FA}" type="parTrans" cxnId="{18DA1886-6312-4525-888D-42B20B91A7E7}">
      <dgm:prSet/>
      <dgm:spPr/>
      <dgm:t>
        <a:bodyPr/>
        <a:lstStyle/>
        <a:p>
          <a:endParaRPr lang="pl-PL"/>
        </a:p>
      </dgm:t>
    </dgm:pt>
    <dgm:pt modelId="{DE45900A-B03B-4463-B499-A5CB027F30A6}" type="pres">
      <dgm:prSet presAssocID="{FF350D76-78BB-4BD1-ABEC-8A99279C58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7569D02-56AA-4074-8E8D-522D636CAD75}" type="pres">
      <dgm:prSet presAssocID="{644A3B41-19E4-410B-BC15-93F968F269E3}" presName="linNode" presStyleCnt="0"/>
      <dgm:spPr/>
    </dgm:pt>
    <dgm:pt modelId="{1816BF20-7AAA-44EA-9D83-2D1AEB3BF24B}" type="pres">
      <dgm:prSet presAssocID="{644A3B41-19E4-410B-BC15-93F968F269E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5DC28A-5B8F-43B4-9F27-009E22876591}" type="pres">
      <dgm:prSet presAssocID="{644A3B41-19E4-410B-BC15-93F968F269E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A212E9-4C11-4020-860B-04DF39515163}" type="pres">
      <dgm:prSet presAssocID="{95788BB5-26CC-4A33-B496-CE43584CF29E}" presName="sp" presStyleCnt="0"/>
      <dgm:spPr/>
    </dgm:pt>
    <dgm:pt modelId="{126B5D8C-479C-44DA-870E-67C36F39F8A0}" type="pres">
      <dgm:prSet presAssocID="{B531287C-16F1-4728-AC3A-B5A62435DFE5}" presName="linNode" presStyleCnt="0"/>
      <dgm:spPr/>
    </dgm:pt>
    <dgm:pt modelId="{4A033684-7BDC-432E-90E5-0E478521455D}" type="pres">
      <dgm:prSet presAssocID="{B531287C-16F1-4728-AC3A-B5A62435DFE5}" presName="parentText" presStyleLbl="node1" presStyleIdx="1" presStyleCnt="3" custLinFactNeighborX="-510" custLinFactNeighborY="66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27EAB6-4308-4585-B84B-3D445EC98E29}" type="pres">
      <dgm:prSet presAssocID="{B531287C-16F1-4728-AC3A-B5A62435DFE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92B293-F853-4D8F-AFF7-8585D330FDD2}" type="pres">
      <dgm:prSet presAssocID="{8E0688C3-DDE6-4F47-AC01-4577A6A1A41B}" presName="sp" presStyleCnt="0"/>
      <dgm:spPr/>
    </dgm:pt>
    <dgm:pt modelId="{388B13F5-0AA5-453A-9595-20F0FA53512B}" type="pres">
      <dgm:prSet presAssocID="{32B22D47-22C3-4E74-8C5B-40C9C777D515}" presName="linNode" presStyleCnt="0"/>
      <dgm:spPr/>
    </dgm:pt>
    <dgm:pt modelId="{096FC28B-9E1B-4FC2-817F-03598A39CA0A}" type="pres">
      <dgm:prSet presAssocID="{32B22D47-22C3-4E74-8C5B-40C9C777D51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313631-E928-4685-A546-E5C3D6FC5895}" type="pres">
      <dgm:prSet presAssocID="{32B22D47-22C3-4E74-8C5B-40C9C777D51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385E7D7-8962-4112-8F92-E554F70B07A3}" type="presOf" srcId="{47F18703-92B3-4E5B-A968-9E4F25AB57CD}" destId="{C0313631-E928-4685-A546-E5C3D6FC5895}" srcOrd="0" destOrd="0" presId="urn:microsoft.com/office/officeart/2005/8/layout/vList5"/>
    <dgm:cxn modelId="{4D605142-227A-40D5-8714-FF43B9C5DFDB}" srcId="{FF350D76-78BB-4BD1-ABEC-8A99279C58D3}" destId="{32B22D47-22C3-4E74-8C5B-40C9C777D515}" srcOrd="2" destOrd="0" parTransId="{B64305CC-8F94-4578-A8EC-155E29AEC6E7}" sibTransId="{586F9418-8D08-4D90-BCB7-995856E9C0A6}"/>
    <dgm:cxn modelId="{04F75ACF-8DCB-44DD-8BC6-CA9712710F76}" srcId="{32B22D47-22C3-4E74-8C5B-40C9C777D515}" destId="{47F18703-92B3-4E5B-A968-9E4F25AB57CD}" srcOrd="0" destOrd="0" parTransId="{C338FB8E-8D53-40F1-963A-9C9AD5FAF011}" sibTransId="{76C21872-B5D9-4466-AA9D-202960273155}"/>
    <dgm:cxn modelId="{FBD6B406-41D4-4382-A8C4-5FA36E93B368}" type="presOf" srcId="{2B5E61AA-DB22-4521-A5FF-7B08AB5E0252}" destId="{0327EAB6-4308-4585-B84B-3D445EC98E29}" srcOrd="0" destOrd="0" presId="urn:microsoft.com/office/officeart/2005/8/layout/vList5"/>
    <dgm:cxn modelId="{6AC93995-581E-464A-82AE-3E9EC2C82FDB}" srcId="{FF350D76-78BB-4BD1-ABEC-8A99279C58D3}" destId="{644A3B41-19E4-410B-BC15-93F968F269E3}" srcOrd="0" destOrd="0" parTransId="{133CCFDC-F80D-4FDE-946A-A08C8A52C25E}" sibTransId="{95788BB5-26CC-4A33-B496-CE43584CF29E}"/>
    <dgm:cxn modelId="{BF655872-F94A-49D5-A924-0D85278E4978}" type="presOf" srcId="{32B22D47-22C3-4E74-8C5B-40C9C777D515}" destId="{096FC28B-9E1B-4FC2-817F-03598A39CA0A}" srcOrd="0" destOrd="0" presId="urn:microsoft.com/office/officeart/2005/8/layout/vList5"/>
    <dgm:cxn modelId="{A39EAFC6-41DE-45E9-A690-3C971485EE5C}" type="presOf" srcId="{FF350D76-78BB-4BD1-ABEC-8A99279C58D3}" destId="{DE45900A-B03B-4463-B499-A5CB027F30A6}" srcOrd="0" destOrd="0" presId="urn:microsoft.com/office/officeart/2005/8/layout/vList5"/>
    <dgm:cxn modelId="{18DA1886-6312-4525-888D-42B20B91A7E7}" srcId="{B531287C-16F1-4728-AC3A-B5A62435DFE5}" destId="{2B5E61AA-DB22-4521-A5FF-7B08AB5E0252}" srcOrd="0" destOrd="0" parTransId="{958DDD85-AA05-472B-8846-F393A96945FA}" sibTransId="{F41C3A7F-D515-4064-8ADE-3EA52A4FA1AB}"/>
    <dgm:cxn modelId="{715886DA-416E-4CCA-B8EE-174D9BE1E167}" srcId="{644A3B41-19E4-410B-BC15-93F968F269E3}" destId="{728E58F0-A5FD-4CB1-AF9B-22CA7D2C068F}" srcOrd="0" destOrd="0" parTransId="{4734B175-9ECD-4936-8426-8B5223EB3C58}" sibTransId="{5975F56F-8580-4FEC-B1C3-74AC2C124FCA}"/>
    <dgm:cxn modelId="{33449A0F-341E-4089-876E-980C6BFEF31B}" type="presOf" srcId="{644A3B41-19E4-410B-BC15-93F968F269E3}" destId="{1816BF20-7AAA-44EA-9D83-2D1AEB3BF24B}" srcOrd="0" destOrd="0" presId="urn:microsoft.com/office/officeart/2005/8/layout/vList5"/>
    <dgm:cxn modelId="{2AFDA8AC-C3DF-4C6B-B2A9-23AE9FEAF68B}" type="presOf" srcId="{728E58F0-A5FD-4CB1-AF9B-22CA7D2C068F}" destId="{EA5DC28A-5B8F-43B4-9F27-009E22876591}" srcOrd="0" destOrd="0" presId="urn:microsoft.com/office/officeart/2005/8/layout/vList5"/>
    <dgm:cxn modelId="{D1144A4D-FA63-47D0-ACDF-268BDFA2A055}" srcId="{FF350D76-78BB-4BD1-ABEC-8A99279C58D3}" destId="{B531287C-16F1-4728-AC3A-B5A62435DFE5}" srcOrd="1" destOrd="0" parTransId="{3D9B9FCA-070F-4432-80AA-0862449D7C20}" sibTransId="{8E0688C3-DDE6-4F47-AC01-4577A6A1A41B}"/>
    <dgm:cxn modelId="{3D691AD1-A39D-4385-806B-1E22D7A0AB84}" type="presOf" srcId="{B531287C-16F1-4728-AC3A-B5A62435DFE5}" destId="{4A033684-7BDC-432E-90E5-0E478521455D}" srcOrd="0" destOrd="0" presId="urn:microsoft.com/office/officeart/2005/8/layout/vList5"/>
    <dgm:cxn modelId="{69F726BC-158E-4540-BF06-71533B7CC081}" type="presParOf" srcId="{DE45900A-B03B-4463-B499-A5CB027F30A6}" destId="{57569D02-56AA-4074-8E8D-522D636CAD75}" srcOrd="0" destOrd="0" presId="urn:microsoft.com/office/officeart/2005/8/layout/vList5"/>
    <dgm:cxn modelId="{460127AE-0982-4898-831C-35422AC71B85}" type="presParOf" srcId="{57569D02-56AA-4074-8E8D-522D636CAD75}" destId="{1816BF20-7AAA-44EA-9D83-2D1AEB3BF24B}" srcOrd="0" destOrd="0" presId="urn:microsoft.com/office/officeart/2005/8/layout/vList5"/>
    <dgm:cxn modelId="{333519BA-094A-48C4-878F-A221C3CB0EEE}" type="presParOf" srcId="{57569D02-56AA-4074-8E8D-522D636CAD75}" destId="{EA5DC28A-5B8F-43B4-9F27-009E22876591}" srcOrd="1" destOrd="0" presId="urn:microsoft.com/office/officeart/2005/8/layout/vList5"/>
    <dgm:cxn modelId="{B191E8FC-35BC-4E9C-A715-DEB1A366CDBA}" type="presParOf" srcId="{DE45900A-B03B-4463-B499-A5CB027F30A6}" destId="{C3A212E9-4C11-4020-860B-04DF39515163}" srcOrd="1" destOrd="0" presId="urn:microsoft.com/office/officeart/2005/8/layout/vList5"/>
    <dgm:cxn modelId="{82DE3197-9B14-419A-978F-6F3468C4BD55}" type="presParOf" srcId="{DE45900A-B03B-4463-B499-A5CB027F30A6}" destId="{126B5D8C-479C-44DA-870E-67C36F39F8A0}" srcOrd="2" destOrd="0" presId="urn:microsoft.com/office/officeart/2005/8/layout/vList5"/>
    <dgm:cxn modelId="{2D3BBDEA-6F3B-482F-925C-A0249F35BA98}" type="presParOf" srcId="{126B5D8C-479C-44DA-870E-67C36F39F8A0}" destId="{4A033684-7BDC-432E-90E5-0E478521455D}" srcOrd="0" destOrd="0" presId="urn:microsoft.com/office/officeart/2005/8/layout/vList5"/>
    <dgm:cxn modelId="{D141C751-79B1-45C3-94D1-0000A16BBFE0}" type="presParOf" srcId="{126B5D8C-479C-44DA-870E-67C36F39F8A0}" destId="{0327EAB6-4308-4585-B84B-3D445EC98E29}" srcOrd="1" destOrd="0" presId="urn:microsoft.com/office/officeart/2005/8/layout/vList5"/>
    <dgm:cxn modelId="{0AC9C258-AEB1-4E77-8D38-0AF881FB2CF1}" type="presParOf" srcId="{DE45900A-B03B-4463-B499-A5CB027F30A6}" destId="{BC92B293-F853-4D8F-AFF7-8585D330FDD2}" srcOrd="3" destOrd="0" presId="urn:microsoft.com/office/officeart/2005/8/layout/vList5"/>
    <dgm:cxn modelId="{965917F4-0CDB-471A-BB87-AE50E65EF1A2}" type="presParOf" srcId="{DE45900A-B03B-4463-B499-A5CB027F30A6}" destId="{388B13F5-0AA5-453A-9595-20F0FA53512B}" srcOrd="4" destOrd="0" presId="urn:microsoft.com/office/officeart/2005/8/layout/vList5"/>
    <dgm:cxn modelId="{61A70893-05E8-4985-9699-82C002602310}" type="presParOf" srcId="{388B13F5-0AA5-453A-9595-20F0FA53512B}" destId="{096FC28B-9E1B-4FC2-817F-03598A39CA0A}" srcOrd="0" destOrd="0" presId="urn:microsoft.com/office/officeart/2005/8/layout/vList5"/>
    <dgm:cxn modelId="{79DDC58B-70CA-4988-87F3-4B1AA2ED86F3}" type="presParOf" srcId="{388B13F5-0AA5-453A-9595-20F0FA53512B}" destId="{C0313631-E928-4685-A546-E5C3D6FC589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0023BE-3377-4550-9E37-0FC53DAF0C3B}" type="doc">
      <dgm:prSet loTypeId="urn:microsoft.com/office/officeart/2005/8/layout/vList5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082FF6F4-5C89-4E25-9119-9BF5CA7DA82B}">
      <dgm:prSet phldrT="[Tekst]"/>
      <dgm:spPr/>
      <dgm:t>
        <a:bodyPr/>
        <a:lstStyle/>
        <a:p>
          <a:r>
            <a:rPr lang="pl-PL" dirty="0" smtClean="0"/>
            <a:t>TUTORIAL</a:t>
          </a:r>
          <a:endParaRPr lang="pl-PL" dirty="0"/>
        </a:p>
      </dgm:t>
    </dgm:pt>
    <dgm:pt modelId="{A6B827F1-2B5B-4AD3-9614-CBD9D0FF818B}" type="parTrans" cxnId="{A65A91D8-82CA-4084-A0DF-464DAB5498BE}">
      <dgm:prSet/>
      <dgm:spPr/>
      <dgm:t>
        <a:bodyPr/>
        <a:lstStyle/>
        <a:p>
          <a:endParaRPr lang="pl-PL"/>
        </a:p>
      </dgm:t>
    </dgm:pt>
    <dgm:pt modelId="{28F06A64-0952-4959-8BAB-D1B47B39CF82}" type="sibTrans" cxnId="{A65A91D8-82CA-4084-A0DF-464DAB5498BE}">
      <dgm:prSet/>
      <dgm:spPr/>
      <dgm:t>
        <a:bodyPr/>
        <a:lstStyle/>
        <a:p>
          <a:endParaRPr lang="pl-PL"/>
        </a:p>
      </dgm:t>
    </dgm:pt>
    <dgm:pt modelId="{42018211-BA56-43DE-A5BC-30816F78AD74}">
      <dgm:prSet phldrT="[Tekst]"/>
      <dgm:spPr/>
      <dgm:t>
        <a:bodyPr/>
        <a:lstStyle/>
        <a:p>
          <a:pPr algn="just"/>
          <a:r>
            <a:rPr lang="pl-PL" dirty="0" smtClean="0"/>
            <a:t>Film edukacyjny z dowolnej dziedziny: od majsterkowania, przez przedmioty szkolne, po instrukcje naprawy czy wypełniania zeznać podatkowych.</a:t>
          </a:r>
          <a:endParaRPr lang="pl-PL" dirty="0"/>
        </a:p>
      </dgm:t>
    </dgm:pt>
    <dgm:pt modelId="{E70E3ABB-CE4C-4762-BA9E-15AB8D93EC43}" type="parTrans" cxnId="{0C0E1692-841A-4633-BADF-08B0E44AD1F4}">
      <dgm:prSet/>
      <dgm:spPr/>
      <dgm:t>
        <a:bodyPr/>
        <a:lstStyle/>
        <a:p>
          <a:endParaRPr lang="pl-PL"/>
        </a:p>
      </dgm:t>
    </dgm:pt>
    <dgm:pt modelId="{F26D52F6-5926-4BA8-8D4E-B5D76C4A718C}" type="sibTrans" cxnId="{0C0E1692-841A-4633-BADF-08B0E44AD1F4}">
      <dgm:prSet/>
      <dgm:spPr/>
      <dgm:t>
        <a:bodyPr/>
        <a:lstStyle/>
        <a:p>
          <a:endParaRPr lang="pl-PL"/>
        </a:p>
      </dgm:t>
    </dgm:pt>
    <dgm:pt modelId="{F5E27083-F0BE-46D2-8F94-3C38D9D53954}">
      <dgm:prSet phldrT="[Tekst]"/>
      <dgm:spPr/>
      <dgm:t>
        <a:bodyPr/>
        <a:lstStyle/>
        <a:p>
          <a:r>
            <a:rPr lang="pl-PL" dirty="0" smtClean="0"/>
            <a:t>PRANK</a:t>
          </a:r>
          <a:endParaRPr lang="pl-PL" dirty="0"/>
        </a:p>
      </dgm:t>
    </dgm:pt>
    <dgm:pt modelId="{52D16DF8-4603-4818-A998-6DB87EAC0FC5}" type="parTrans" cxnId="{BEA933EE-7BD7-48CD-B749-D3CD35FE530E}">
      <dgm:prSet/>
      <dgm:spPr/>
      <dgm:t>
        <a:bodyPr/>
        <a:lstStyle/>
        <a:p>
          <a:endParaRPr lang="pl-PL"/>
        </a:p>
      </dgm:t>
    </dgm:pt>
    <dgm:pt modelId="{E977A206-0A39-40FE-BCF1-7C7224737434}" type="sibTrans" cxnId="{BEA933EE-7BD7-48CD-B749-D3CD35FE530E}">
      <dgm:prSet/>
      <dgm:spPr/>
      <dgm:t>
        <a:bodyPr/>
        <a:lstStyle/>
        <a:p>
          <a:endParaRPr lang="pl-PL"/>
        </a:p>
      </dgm:t>
    </dgm:pt>
    <dgm:pt modelId="{362BFDC7-9802-4470-B12F-B04DEE224987}">
      <dgm:prSet phldrT="[Tekst]"/>
      <dgm:spPr/>
      <dgm:t>
        <a:bodyPr/>
        <a:lstStyle/>
        <a:p>
          <a:pPr algn="just"/>
          <a:r>
            <a:rPr lang="pl-PL" dirty="0" smtClean="0"/>
            <a:t>Żart, często filmowany w stylu „ukrytej kamery” (reakcje ludzi na niespodziewane sytuacje) i publikowany online.</a:t>
          </a:r>
          <a:endParaRPr lang="pl-PL" dirty="0"/>
        </a:p>
      </dgm:t>
    </dgm:pt>
    <dgm:pt modelId="{CDA3D98F-28F4-4162-AFB8-CD5C939CCFE1}" type="parTrans" cxnId="{67CAD0F7-BD3E-45DF-B2C0-88E8A553B969}">
      <dgm:prSet/>
      <dgm:spPr/>
      <dgm:t>
        <a:bodyPr/>
        <a:lstStyle/>
        <a:p>
          <a:endParaRPr lang="pl-PL"/>
        </a:p>
      </dgm:t>
    </dgm:pt>
    <dgm:pt modelId="{CAA1BF31-C1DC-4644-851D-FEF21764D8A5}" type="sibTrans" cxnId="{67CAD0F7-BD3E-45DF-B2C0-88E8A553B969}">
      <dgm:prSet/>
      <dgm:spPr/>
      <dgm:t>
        <a:bodyPr/>
        <a:lstStyle/>
        <a:p>
          <a:endParaRPr lang="pl-PL"/>
        </a:p>
      </dgm:t>
    </dgm:pt>
    <dgm:pt modelId="{6FFF6740-908D-472B-A5BA-3B01BC3ED59F}">
      <dgm:prSet phldrT="[Tekst]"/>
      <dgm:spPr/>
      <dgm:t>
        <a:bodyPr/>
        <a:lstStyle/>
        <a:p>
          <a:r>
            <a:rPr lang="pl-PL" dirty="0" smtClean="0"/>
            <a:t>VLOG</a:t>
          </a:r>
          <a:endParaRPr lang="pl-PL" dirty="0"/>
        </a:p>
      </dgm:t>
    </dgm:pt>
    <dgm:pt modelId="{39F02B50-CF04-46B3-987B-61040118BCDE}" type="parTrans" cxnId="{047B3386-72BC-4DA7-A62B-B38A57685B8E}">
      <dgm:prSet/>
      <dgm:spPr/>
      <dgm:t>
        <a:bodyPr/>
        <a:lstStyle/>
        <a:p>
          <a:endParaRPr lang="pl-PL"/>
        </a:p>
      </dgm:t>
    </dgm:pt>
    <dgm:pt modelId="{A71750EC-8B37-4C9E-A9F8-95093042F3D6}" type="sibTrans" cxnId="{047B3386-72BC-4DA7-A62B-B38A57685B8E}">
      <dgm:prSet/>
      <dgm:spPr/>
      <dgm:t>
        <a:bodyPr/>
        <a:lstStyle/>
        <a:p>
          <a:endParaRPr lang="pl-PL"/>
        </a:p>
      </dgm:t>
    </dgm:pt>
    <dgm:pt modelId="{4F273D4A-1E27-46E1-8E12-16DA2171EBC2}">
      <dgm:prSet phldrT="[Tekst]"/>
      <dgm:spPr/>
      <dgm:t>
        <a:bodyPr/>
        <a:lstStyle/>
        <a:p>
          <a:pPr algn="just"/>
          <a:r>
            <a:rPr lang="pl-PL" dirty="0" smtClean="0"/>
            <a:t>Filmowy dziennik, w którym </a:t>
          </a:r>
          <a:r>
            <a:rPr lang="pl-PL" dirty="0" err="1" smtClean="0"/>
            <a:t>YouTuberzy</a:t>
          </a:r>
          <a:r>
            <a:rPr lang="pl-PL" dirty="0" smtClean="0"/>
            <a:t> wpuszczają fanów do swojego życia codziennego albo pokazują pewne wydarzenia (na przykład wakacje czy zakup auta).</a:t>
          </a:r>
          <a:endParaRPr lang="pl-PL" dirty="0"/>
        </a:p>
      </dgm:t>
    </dgm:pt>
    <dgm:pt modelId="{8599743C-8E01-4553-B92C-DF6BF5670FCF}" type="parTrans" cxnId="{F901E7AF-6EFE-4F97-9EFE-C20AA54520A2}">
      <dgm:prSet/>
      <dgm:spPr/>
      <dgm:t>
        <a:bodyPr/>
        <a:lstStyle/>
        <a:p>
          <a:endParaRPr lang="pl-PL"/>
        </a:p>
      </dgm:t>
    </dgm:pt>
    <dgm:pt modelId="{EEEC15D0-6186-4408-982F-D41E3A87AE8A}" type="sibTrans" cxnId="{F901E7AF-6EFE-4F97-9EFE-C20AA54520A2}">
      <dgm:prSet/>
      <dgm:spPr/>
      <dgm:t>
        <a:bodyPr/>
        <a:lstStyle/>
        <a:p>
          <a:endParaRPr lang="pl-PL"/>
        </a:p>
      </dgm:t>
    </dgm:pt>
    <dgm:pt modelId="{A841543B-CB50-4C25-B76B-45368D29DAA8}" type="pres">
      <dgm:prSet presAssocID="{D40023BE-3377-4550-9E37-0FC53DAF0C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B16826A-DC92-460E-8145-BEB12D832687}" type="pres">
      <dgm:prSet presAssocID="{082FF6F4-5C89-4E25-9119-9BF5CA7DA82B}" presName="linNode" presStyleCnt="0"/>
      <dgm:spPr/>
    </dgm:pt>
    <dgm:pt modelId="{F55996DB-8941-4D54-B3F2-5237E408B02C}" type="pres">
      <dgm:prSet presAssocID="{082FF6F4-5C89-4E25-9119-9BF5CA7DA82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357A8E7-AD20-464D-9985-8A396F3B91B1}" type="pres">
      <dgm:prSet presAssocID="{082FF6F4-5C89-4E25-9119-9BF5CA7DA82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2BBAC84-1394-47F6-9F76-2EFF1E9A5697}" type="pres">
      <dgm:prSet presAssocID="{28F06A64-0952-4959-8BAB-D1B47B39CF82}" presName="sp" presStyleCnt="0"/>
      <dgm:spPr/>
    </dgm:pt>
    <dgm:pt modelId="{F61A168F-0F6A-45F3-90FD-94E6B4436731}" type="pres">
      <dgm:prSet presAssocID="{F5E27083-F0BE-46D2-8F94-3C38D9D53954}" presName="linNode" presStyleCnt="0"/>
      <dgm:spPr/>
    </dgm:pt>
    <dgm:pt modelId="{55D23584-8C21-4010-A2CF-65E764346FBB}" type="pres">
      <dgm:prSet presAssocID="{F5E27083-F0BE-46D2-8F94-3C38D9D5395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0894B9A-C8AF-4804-9833-0D0A6304B571}" type="pres">
      <dgm:prSet presAssocID="{F5E27083-F0BE-46D2-8F94-3C38D9D5395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968D71-D9A9-4726-A061-B1FE6C8FAE0E}" type="pres">
      <dgm:prSet presAssocID="{E977A206-0A39-40FE-BCF1-7C7224737434}" presName="sp" presStyleCnt="0"/>
      <dgm:spPr/>
    </dgm:pt>
    <dgm:pt modelId="{79089FFE-52BE-412E-990C-C9695830A978}" type="pres">
      <dgm:prSet presAssocID="{6FFF6740-908D-472B-A5BA-3B01BC3ED59F}" presName="linNode" presStyleCnt="0"/>
      <dgm:spPr/>
    </dgm:pt>
    <dgm:pt modelId="{41CE00D1-D376-4C7C-BCE0-9EA9F311045D}" type="pres">
      <dgm:prSet presAssocID="{6FFF6740-908D-472B-A5BA-3B01BC3ED59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5A5CE3F-2D08-4A6E-8B65-B92CAF16A527}" type="pres">
      <dgm:prSet presAssocID="{6FFF6740-908D-472B-A5BA-3B01BC3ED59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7E8DD8E-B403-4400-B302-101521259EF5}" type="presOf" srcId="{F5E27083-F0BE-46D2-8F94-3C38D9D53954}" destId="{55D23584-8C21-4010-A2CF-65E764346FBB}" srcOrd="0" destOrd="0" presId="urn:microsoft.com/office/officeart/2005/8/layout/vList5"/>
    <dgm:cxn modelId="{E1BACB69-4B53-41CD-B827-490D8A0F6A1C}" type="presOf" srcId="{D40023BE-3377-4550-9E37-0FC53DAF0C3B}" destId="{A841543B-CB50-4C25-B76B-45368D29DAA8}" srcOrd="0" destOrd="0" presId="urn:microsoft.com/office/officeart/2005/8/layout/vList5"/>
    <dgm:cxn modelId="{3E2098AE-90D0-4425-8BFF-31A19F9E13E2}" type="presOf" srcId="{362BFDC7-9802-4470-B12F-B04DEE224987}" destId="{F0894B9A-C8AF-4804-9833-0D0A6304B571}" srcOrd="0" destOrd="0" presId="urn:microsoft.com/office/officeart/2005/8/layout/vList5"/>
    <dgm:cxn modelId="{BEA933EE-7BD7-48CD-B749-D3CD35FE530E}" srcId="{D40023BE-3377-4550-9E37-0FC53DAF0C3B}" destId="{F5E27083-F0BE-46D2-8F94-3C38D9D53954}" srcOrd="1" destOrd="0" parTransId="{52D16DF8-4603-4818-A998-6DB87EAC0FC5}" sibTransId="{E977A206-0A39-40FE-BCF1-7C7224737434}"/>
    <dgm:cxn modelId="{650DD1A3-9DC2-4A5F-BB19-B03BC0ED1F29}" type="presOf" srcId="{42018211-BA56-43DE-A5BC-30816F78AD74}" destId="{5357A8E7-AD20-464D-9985-8A396F3B91B1}" srcOrd="0" destOrd="0" presId="urn:microsoft.com/office/officeart/2005/8/layout/vList5"/>
    <dgm:cxn modelId="{D1DBB75B-667C-4B5D-A7EF-B90603AB474A}" type="presOf" srcId="{082FF6F4-5C89-4E25-9119-9BF5CA7DA82B}" destId="{F55996DB-8941-4D54-B3F2-5237E408B02C}" srcOrd="0" destOrd="0" presId="urn:microsoft.com/office/officeart/2005/8/layout/vList5"/>
    <dgm:cxn modelId="{C22E0076-8A8E-48DC-AC6E-BF22B044D6C5}" type="presOf" srcId="{6FFF6740-908D-472B-A5BA-3B01BC3ED59F}" destId="{41CE00D1-D376-4C7C-BCE0-9EA9F311045D}" srcOrd="0" destOrd="0" presId="urn:microsoft.com/office/officeart/2005/8/layout/vList5"/>
    <dgm:cxn modelId="{A65A91D8-82CA-4084-A0DF-464DAB5498BE}" srcId="{D40023BE-3377-4550-9E37-0FC53DAF0C3B}" destId="{082FF6F4-5C89-4E25-9119-9BF5CA7DA82B}" srcOrd="0" destOrd="0" parTransId="{A6B827F1-2B5B-4AD3-9614-CBD9D0FF818B}" sibTransId="{28F06A64-0952-4959-8BAB-D1B47B39CF82}"/>
    <dgm:cxn modelId="{0C0E1692-841A-4633-BADF-08B0E44AD1F4}" srcId="{082FF6F4-5C89-4E25-9119-9BF5CA7DA82B}" destId="{42018211-BA56-43DE-A5BC-30816F78AD74}" srcOrd="0" destOrd="0" parTransId="{E70E3ABB-CE4C-4762-BA9E-15AB8D93EC43}" sibTransId="{F26D52F6-5926-4BA8-8D4E-B5D76C4A718C}"/>
    <dgm:cxn modelId="{047B3386-72BC-4DA7-A62B-B38A57685B8E}" srcId="{D40023BE-3377-4550-9E37-0FC53DAF0C3B}" destId="{6FFF6740-908D-472B-A5BA-3B01BC3ED59F}" srcOrd="2" destOrd="0" parTransId="{39F02B50-CF04-46B3-987B-61040118BCDE}" sibTransId="{A71750EC-8B37-4C9E-A9F8-95093042F3D6}"/>
    <dgm:cxn modelId="{F901E7AF-6EFE-4F97-9EFE-C20AA54520A2}" srcId="{6FFF6740-908D-472B-A5BA-3B01BC3ED59F}" destId="{4F273D4A-1E27-46E1-8E12-16DA2171EBC2}" srcOrd="0" destOrd="0" parTransId="{8599743C-8E01-4553-B92C-DF6BF5670FCF}" sibTransId="{EEEC15D0-6186-4408-982F-D41E3A87AE8A}"/>
    <dgm:cxn modelId="{67CAD0F7-BD3E-45DF-B2C0-88E8A553B969}" srcId="{F5E27083-F0BE-46D2-8F94-3C38D9D53954}" destId="{362BFDC7-9802-4470-B12F-B04DEE224987}" srcOrd="0" destOrd="0" parTransId="{CDA3D98F-28F4-4162-AFB8-CD5C939CCFE1}" sibTransId="{CAA1BF31-C1DC-4644-851D-FEF21764D8A5}"/>
    <dgm:cxn modelId="{4D877D90-65E6-4770-A41D-BDC7A09E9583}" type="presOf" srcId="{4F273D4A-1E27-46E1-8E12-16DA2171EBC2}" destId="{C5A5CE3F-2D08-4A6E-8B65-B92CAF16A527}" srcOrd="0" destOrd="0" presId="urn:microsoft.com/office/officeart/2005/8/layout/vList5"/>
    <dgm:cxn modelId="{048FE66B-8D38-4451-BB69-C73C1C57728D}" type="presParOf" srcId="{A841543B-CB50-4C25-B76B-45368D29DAA8}" destId="{CB16826A-DC92-460E-8145-BEB12D832687}" srcOrd="0" destOrd="0" presId="urn:microsoft.com/office/officeart/2005/8/layout/vList5"/>
    <dgm:cxn modelId="{34CF953B-0A0B-4CE5-9E89-D1AEF216880B}" type="presParOf" srcId="{CB16826A-DC92-460E-8145-BEB12D832687}" destId="{F55996DB-8941-4D54-B3F2-5237E408B02C}" srcOrd="0" destOrd="0" presId="urn:microsoft.com/office/officeart/2005/8/layout/vList5"/>
    <dgm:cxn modelId="{74F7F401-B48A-4497-BBDB-21A631FE4564}" type="presParOf" srcId="{CB16826A-DC92-460E-8145-BEB12D832687}" destId="{5357A8E7-AD20-464D-9985-8A396F3B91B1}" srcOrd="1" destOrd="0" presId="urn:microsoft.com/office/officeart/2005/8/layout/vList5"/>
    <dgm:cxn modelId="{F457165D-6D59-4BAE-A3E4-CFC76F17C788}" type="presParOf" srcId="{A841543B-CB50-4C25-B76B-45368D29DAA8}" destId="{92BBAC84-1394-47F6-9F76-2EFF1E9A5697}" srcOrd="1" destOrd="0" presId="urn:microsoft.com/office/officeart/2005/8/layout/vList5"/>
    <dgm:cxn modelId="{69DDF6C3-56BE-4C5E-AF7A-F1B6CE19DCA3}" type="presParOf" srcId="{A841543B-CB50-4C25-B76B-45368D29DAA8}" destId="{F61A168F-0F6A-45F3-90FD-94E6B4436731}" srcOrd="2" destOrd="0" presId="urn:microsoft.com/office/officeart/2005/8/layout/vList5"/>
    <dgm:cxn modelId="{EB8368B0-9249-4B1D-B784-188D8DD189DD}" type="presParOf" srcId="{F61A168F-0F6A-45F3-90FD-94E6B4436731}" destId="{55D23584-8C21-4010-A2CF-65E764346FBB}" srcOrd="0" destOrd="0" presId="urn:microsoft.com/office/officeart/2005/8/layout/vList5"/>
    <dgm:cxn modelId="{805B393B-5E29-48FF-930A-F1E328B574FC}" type="presParOf" srcId="{F61A168F-0F6A-45F3-90FD-94E6B4436731}" destId="{F0894B9A-C8AF-4804-9833-0D0A6304B571}" srcOrd="1" destOrd="0" presId="urn:microsoft.com/office/officeart/2005/8/layout/vList5"/>
    <dgm:cxn modelId="{05E59375-7080-4EFC-89DB-98A3A6AE5400}" type="presParOf" srcId="{A841543B-CB50-4C25-B76B-45368D29DAA8}" destId="{10968D71-D9A9-4726-A061-B1FE6C8FAE0E}" srcOrd="3" destOrd="0" presId="urn:microsoft.com/office/officeart/2005/8/layout/vList5"/>
    <dgm:cxn modelId="{04DB8C2B-A0E8-4DF1-A9C4-059897BFD1CB}" type="presParOf" srcId="{A841543B-CB50-4C25-B76B-45368D29DAA8}" destId="{79089FFE-52BE-412E-990C-C9695830A978}" srcOrd="4" destOrd="0" presId="urn:microsoft.com/office/officeart/2005/8/layout/vList5"/>
    <dgm:cxn modelId="{1C57C31E-E652-42C0-8751-F5605EB1318F}" type="presParOf" srcId="{79089FFE-52BE-412E-990C-C9695830A978}" destId="{41CE00D1-D376-4C7C-BCE0-9EA9F311045D}" srcOrd="0" destOrd="0" presId="urn:microsoft.com/office/officeart/2005/8/layout/vList5"/>
    <dgm:cxn modelId="{650DFD86-3419-421C-8E89-C731047480DB}" type="presParOf" srcId="{79089FFE-52BE-412E-990C-C9695830A978}" destId="{C5A5CE3F-2D08-4A6E-8B65-B92CAF16A5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5DC28A-5B8F-43B4-9F27-009E22876591}">
      <dsp:nvSpPr>
        <dsp:cNvPr id="0" name=""/>
        <dsp:cNvSpPr/>
      </dsp:nvSpPr>
      <dsp:spPr>
        <a:xfrm rot="5400000">
          <a:off x="3139889" y="-1052871"/>
          <a:ext cx="1084584" cy="346558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Wyzwanie, w którym wiele gwiazd </a:t>
          </a:r>
          <a:r>
            <a:rPr lang="pl-PL" sz="1300" kern="1200" dirty="0" err="1" smtClean="0"/>
            <a:t>YouTuba</a:t>
          </a:r>
          <a:r>
            <a:rPr lang="pl-PL" sz="1300" kern="1200" dirty="0" smtClean="0"/>
            <a:t> próbuje swoich sił i zachęca fanów do naśladowania  (np. jedzenia przez 24 godziny samych zielonych rzeczy, zatańczenia w określony sposób)</a:t>
          </a:r>
          <a:endParaRPr lang="pl-PL" sz="1300" kern="1200" dirty="0"/>
        </a:p>
      </dsp:txBody>
      <dsp:txXfrm rot="-5400000">
        <a:off x="1949390" y="190573"/>
        <a:ext cx="3412638" cy="978694"/>
      </dsp:txXfrm>
    </dsp:sp>
    <dsp:sp modelId="{1816BF20-7AAA-44EA-9D83-2D1AEB3BF24B}">
      <dsp:nvSpPr>
        <dsp:cNvPr id="0" name=""/>
        <dsp:cNvSpPr/>
      </dsp:nvSpPr>
      <dsp:spPr>
        <a:xfrm>
          <a:off x="0" y="2054"/>
          <a:ext cx="1949390" cy="135573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CZELENDŻ</a:t>
          </a:r>
          <a:endParaRPr lang="pl-PL" sz="2500" kern="1200" dirty="0"/>
        </a:p>
      </dsp:txBody>
      <dsp:txXfrm>
        <a:off x="66181" y="68235"/>
        <a:ext cx="1817028" cy="1223369"/>
      </dsp:txXfrm>
    </dsp:sp>
    <dsp:sp modelId="{0327EAB6-4308-4585-B84B-3D445EC98E29}">
      <dsp:nvSpPr>
        <dsp:cNvPr id="0" name=""/>
        <dsp:cNvSpPr/>
      </dsp:nvSpPr>
      <dsp:spPr>
        <a:xfrm rot="5400000">
          <a:off x="3139889" y="370645"/>
          <a:ext cx="1084584" cy="3465583"/>
        </a:xfrm>
        <a:prstGeom prst="round2SameRect">
          <a:avLst/>
        </a:prstGeom>
        <a:solidFill>
          <a:schemeClr val="accent5">
            <a:tint val="40000"/>
            <a:alpha val="90000"/>
            <a:hueOff val="-6920749"/>
            <a:satOff val="42003"/>
            <a:lumOff val="205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6920749"/>
              <a:satOff val="42003"/>
              <a:lumOff val="2059"/>
              <a:alphaOff val="0"/>
            </a:schemeClr>
          </a:solidFill>
          <a:prstDash val="solid"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Film pokazujący atrakcyjne, kupione przedmioty, np. ubrania („</a:t>
          </a:r>
          <a:r>
            <a:rPr lang="pl-PL" sz="1300" kern="1200" dirty="0" err="1" smtClean="0"/>
            <a:t>haul</a:t>
          </a:r>
          <a:r>
            <a:rPr lang="pl-PL" sz="1300" kern="1200" dirty="0" smtClean="0"/>
            <a:t>” po angielsku  „łup” albo „połów”).</a:t>
          </a:r>
          <a:endParaRPr lang="pl-PL" sz="1300" kern="1200" dirty="0"/>
        </a:p>
      </dsp:txBody>
      <dsp:txXfrm rot="-5400000">
        <a:off x="1949390" y="1614090"/>
        <a:ext cx="3412638" cy="978694"/>
      </dsp:txXfrm>
    </dsp:sp>
    <dsp:sp modelId="{4A033684-7BDC-432E-90E5-0E478521455D}">
      <dsp:nvSpPr>
        <dsp:cNvPr id="0" name=""/>
        <dsp:cNvSpPr/>
      </dsp:nvSpPr>
      <dsp:spPr>
        <a:xfrm>
          <a:off x="0" y="1434614"/>
          <a:ext cx="1949390" cy="1355731"/>
        </a:xfrm>
        <a:prstGeom prst="roundRect">
          <a:avLst/>
        </a:prstGeom>
        <a:gradFill rotWithShape="0">
          <a:gsLst>
            <a:gs pos="0">
              <a:schemeClr val="accent5">
                <a:hueOff val="-6559472"/>
                <a:satOff val="44638"/>
                <a:lumOff val="196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5">
                <a:hueOff val="-6559472"/>
                <a:satOff val="44638"/>
                <a:lumOff val="196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5">
                <a:hueOff val="-6559472"/>
                <a:satOff val="44638"/>
                <a:lumOff val="196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HAUL</a:t>
          </a:r>
          <a:endParaRPr lang="pl-PL" sz="2500" kern="1200" dirty="0"/>
        </a:p>
      </dsp:txBody>
      <dsp:txXfrm>
        <a:off x="66181" y="1500795"/>
        <a:ext cx="1817028" cy="1223369"/>
      </dsp:txXfrm>
    </dsp:sp>
    <dsp:sp modelId="{C0313631-E928-4685-A546-E5C3D6FC5895}">
      <dsp:nvSpPr>
        <dsp:cNvPr id="0" name=""/>
        <dsp:cNvSpPr/>
      </dsp:nvSpPr>
      <dsp:spPr>
        <a:xfrm rot="5400000">
          <a:off x="3139889" y="1794163"/>
          <a:ext cx="1084584" cy="3465583"/>
        </a:xfrm>
        <a:prstGeom prst="round2SameRect">
          <a:avLst/>
        </a:prstGeom>
        <a:solidFill>
          <a:schemeClr val="accent5">
            <a:tint val="40000"/>
            <a:alpha val="90000"/>
            <a:hueOff val="-13841497"/>
            <a:satOff val="84006"/>
            <a:lumOff val="411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3841497"/>
              <a:satOff val="84006"/>
              <a:lumOff val="4118"/>
              <a:alphaOff val="0"/>
            </a:schemeClr>
          </a:solidFill>
          <a:prstDash val="solid"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W takich filmach przedstawiona jest nagrana rozrywka na komputerze, konsoli, czy telefonie. W tle autor filmu komentuje grę.</a:t>
          </a:r>
          <a:endParaRPr lang="pl-PL" sz="1300" kern="1200" dirty="0"/>
        </a:p>
      </dsp:txBody>
      <dsp:txXfrm rot="-5400000">
        <a:off x="1949390" y="3037608"/>
        <a:ext cx="3412638" cy="978694"/>
      </dsp:txXfrm>
    </dsp:sp>
    <dsp:sp modelId="{096FC28B-9E1B-4FC2-817F-03598A39CA0A}">
      <dsp:nvSpPr>
        <dsp:cNvPr id="0" name=""/>
        <dsp:cNvSpPr/>
      </dsp:nvSpPr>
      <dsp:spPr>
        <a:xfrm>
          <a:off x="0" y="2849089"/>
          <a:ext cx="1949390" cy="1355731"/>
        </a:xfrm>
        <a:prstGeom prst="roundRect">
          <a:avLst/>
        </a:prstGeom>
        <a:gradFill rotWithShape="0">
          <a:gsLst>
            <a:gs pos="0">
              <a:schemeClr val="accent5">
                <a:hueOff val="-13118945"/>
                <a:satOff val="89277"/>
                <a:lumOff val="393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5">
                <a:hueOff val="-13118945"/>
                <a:satOff val="89277"/>
                <a:lumOff val="393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5">
                <a:hueOff val="-13118945"/>
                <a:satOff val="89277"/>
                <a:lumOff val="393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LET’S PLAY</a:t>
          </a:r>
          <a:endParaRPr lang="pl-PL" sz="2500" kern="1200" dirty="0"/>
        </a:p>
      </dsp:txBody>
      <dsp:txXfrm>
        <a:off x="66181" y="2915270"/>
        <a:ext cx="1817028" cy="1223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7A8E7-AD20-464D-9985-8A396F3B91B1}">
      <dsp:nvSpPr>
        <dsp:cNvPr id="0" name=""/>
        <dsp:cNvSpPr/>
      </dsp:nvSpPr>
      <dsp:spPr>
        <a:xfrm rot="5400000">
          <a:off x="3143901" y="-1054759"/>
          <a:ext cx="1084584" cy="346935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Film edukacyjny z dowolnej dziedziny: od majsterkowania, przez przedmioty szkolne, po instrukcje naprawy czy wypełniania zeznać podatkowych.</a:t>
          </a:r>
          <a:endParaRPr lang="pl-PL" sz="1300" kern="1200" dirty="0"/>
        </a:p>
      </dsp:txBody>
      <dsp:txXfrm rot="-5400000">
        <a:off x="1951515" y="190572"/>
        <a:ext cx="3416413" cy="978694"/>
      </dsp:txXfrm>
    </dsp:sp>
    <dsp:sp modelId="{F55996DB-8941-4D54-B3F2-5237E408B02C}">
      <dsp:nvSpPr>
        <dsp:cNvPr id="0" name=""/>
        <dsp:cNvSpPr/>
      </dsp:nvSpPr>
      <dsp:spPr>
        <a:xfrm>
          <a:off x="0" y="2054"/>
          <a:ext cx="1951514" cy="135573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TUTORIAL</a:t>
          </a:r>
          <a:endParaRPr lang="pl-PL" sz="2700" kern="1200" dirty="0"/>
        </a:p>
      </dsp:txBody>
      <dsp:txXfrm>
        <a:off x="66181" y="68235"/>
        <a:ext cx="1819152" cy="1223369"/>
      </dsp:txXfrm>
    </dsp:sp>
    <dsp:sp modelId="{F0894B9A-C8AF-4804-9833-0D0A6304B571}">
      <dsp:nvSpPr>
        <dsp:cNvPr id="0" name=""/>
        <dsp:cNvSpPr/>
      </dsp:nvSpPr>
      <dsp:spPr>
        <a:xfrm rot="5400000">
          <a:off x="3143901" y="368758"/>
          <a:ext cx="1084584" cy="3469358"/>
        </a:xfrm>
        <a:prstGeom prst="round2SameRect">
          <a:avLst/>
        </a:prstGeom>
        <a:solidFill>
          <a:schemeClr val="accent5">
            <a:tint val="40000"/>
            <a:alpha val="90000"/>
            <a:hueOff val="-6920749"/>
            <a:satOff val="42003"/>
            <a:lumOff val="205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6920749"/>
              <a:satOff val="42003"/>
              <a:lumOff val="2059"/>
              <a:alphaOff val="0"/>
            </a:schemeClr>
          </a:solidFill>
          <a:prstDash val="solid"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Żart, często filmowany w stylu „ukrytej kamery” (reakcje ludzi na niespodziewane sytuacje) i publikowany online.</a:t>
          </a:r>
          <a:endParaRPr lang="pl-PL" sz="1300" kern="1200" dirty="0"/>
        </a:p>
      </dsp:txBody>
      <dsp:txXfrm rot="-5400000">
        <a:off x="1951515" y="1614090"/>
        <a:ext cx="3416413" cy="978694"/>
      </dsp:txXfrm>
    </dsp:sp>
    <dsp:sp modelId="{55D23584-8C21-4010-A2CF-65E764346FBB}">
      <dsp:nvSpPr>
        <dsp:cNvPr id="0" name=""/>
        <dsp:cNvSpPr/>
      </dsp:nvSpPr>
      <dsp:spPr>
        <a:xfrm>
          <a:off x="0" y="1425571"/>
          <a:ext cx="1951514" cy="1355731"/>
        </a:xfrm>
        <a:prstGeom prst="roundRect">
          <a:avLst/>
        </a:prstGeom>
        <a:gradFill rotWithShape="0">
          <a:gsLst>
            <a:gs pos="0">
              <a:schemeClr val="accent5">
                <a:hueOff val="-6559472"/>
                <a:satOff val="44638"/>
                <a:lumOff val="196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5">
                <a:hueOff val="-6559472"/>
                <a:satOff val="44638"/>
                <a:lumOff val="196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5">
                <a:hueOff val="-6559472"/>
                <a:satOff val="44638"/>
                <a:lumOff val="196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PRANK</a:t>
          </a:r>
          <a:endParaRPr lang="pl-PL" sz="2700" kern="1200" dirty="0"/>
        </a:p>
      </dsp:txBody>
      <dsp:txXfrm>
        <a:off x="66181" y="1491752"/>
        <a:ext cx="1819152" cy="1223369"/>
      </dsp:txXfrm>
    </dsp:sp>
    <dsp:sp modelId="{C5A5CE3F-2D08-4A6E-8B65-B92CAF16A527}">
      <dsp:nvSpPr>
        <dsp:cNvPr id="0" name=""/>
        <dsp:cNvSpPr/>
      </dsp:nvSpPr>
      <dsp:spPr>
        <a:xfrm rot="5400000">
          <a:off x="3143901" y="1792275"/>
          <a:ext cx="1084584" cy="3469358"/>
        </a:xfrm>
        <a:prstGeom prst="round2SameRect">
          <a:avLst/>
        </a:prstGeom>
        <a:solidFill>
          <a:schemeClr val="accent5">
            <a:tint val="40000"/>
            <a:alpha val="90000"/>
            <a:hueOff val="-13841497"/>
            <a:satOff val="84006"/>
            <a:lumOff val="411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3841497"/>
              <a:satOff val="84006"/>
              <a:lumOff val="4118"/>
              <a:alphaOff val="0"/>
            </a:schemeClr>
          </a:solidFill>
          <a:prstDash val="solid"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Filmowy dziennik, w którym </a:t>
          </a:r>
          <a:r>
            <a:rPr lang="pl-PL" sz="1300" kern="1200" dirty="0" err="1" smtClean="0"/>
            <a:t>YouTuberzy</a:t>
          </a:r>
          <a:r>
            <a:rPr lang="pl-PL" sz="1300" kern="1200" dirty="0" smtClean="0"/>
            <a:t> wpuszczają fanów do swojego życia codziennego albo pokazują pewne wydarzenia (na przykład wakacje czy zakup auta).</a:t>
          </a:r>
          <a:endParaRPr lang="pl-PL" sz="1300" kern="1200" dirty="0"/>
        </a:p>
      </dsp:txBody>
      <dsp:txXfrm rot="-5400000">
        <a:off x="1951515" y="3037607"/>
        <a:ext cx="3416413" cy="978694"/>
      </dsp:txXfrm>
    </dsp:sp>
    <dsp:sp modelId="{41CE00D1-D376-4C7C-BCE0-9EA9F311045D}">
      <dsp:nvSpPr>
        <dsp:cNvPr id="0" name=""/>
        <dsp:cNvSpPr/>
      </dsp:nvSpPr>
      <dsp:spPr>
        <a:xfrm>
          <a:off x="0" y="2849089"/>
          <a:ext cx="1951514" cy="1355731"/>
        </a:xfrm>
        <a:prstGeom prst="roundRect">
          <a:avLst/>
        </a:prstGeom>
        <a:gradFill rotWithShape="0">
          <a:gsLst>
            <a:gs pos="0">
              <a:schemeClr val="accent5">
                <a:hueOff val="-13118945"/>
                <a:satOff val="89277"/>
                <a:lumOff val="393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5">
                <a:hueOff val="-13118945"/>
                <a:satOff val="89277"/>
                <a:lumOff val="393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5">
                <a:hueOff val="-13118945"/>
                <a:satOff val="89277"/>
                <a:lumOff val="393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VLOG</a:t>
          </a:r>
          <a:endParaRPr lang="pl-PL" sz="2700" kern="1200" dirty="0"/>
        </a:p>
      </dsp:txBody>
      <dsp:txXfrm>
        <a:off x="66181" y="2915270"/>
        <a:ext cx="1819152" cy="1223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B8BC3-661F-41EB-A43D-2690DCD470B1}" type="datetimeFigureOut">
              <a:rPr lang="pl-PL" smtClean="0"/>
              <a:t>2021-01-07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7BFC1-C787-4224-948F-32B996F67D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6398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7BFC1-C787-4224-948F-32B996F67D3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381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7BFC1-C787-4224-948F-32B996F67D39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3038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198E-DD36-4C60-88F2-03D79CBFC584}" type="datetime1">
              <a:rPr lang="pl-PL" smtClean="0"/>
              <a:t>2021-01-07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C011-9DFE-4B1B-8622-56455EF280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95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796D-D3A6-4733-B267-9ECD6AF59226}" type="datetime1">
              <a:rPr lang="pl-PL" smtClean="0"/>
              <a:t>2021-01-07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C011-9DFE-4B1B-8622-56455EF280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086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169474F-3CB2-41B4-912C-EF51A3668D46}" type="datetime1">
              <a:rPr lang="pl-PL" smtClean="0"/>
              <a:t>2021-01-07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9CE6C011-9DFE-4B1B-8622-56455EF280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345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BCB1-39A1-4586-9211-87FBF2E2E10E}" type="datetime1">
              <a:rPr lang="pl-PL" smtClean="0"/>
              <a:t>2021-01-07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C011-9DFE-4B1B-8622-56455EF280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21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0131B7-1391-46E2-AE14-6F3E2EF1D360}" type="datetime1">
              <a:rPr lang="pl-PL" smtClean="0"/>
              <a:t>2021-01-07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E6C011-9DFE-4B1B-8622-56455EF280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063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DB34-EF74-4465-B0B4-59C5DBF2019E}" type="datetime1">
              <a:rPr lang="pl-PL" smtClean="0"/>
              <a:t>2021-01-07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C011-9DFE-4B1B-8622-56455EF280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716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31C-02AE-4FEE-A81E-F9F999DAC640}" type="datetime1">
              <a:rPr lang="pl-PL" smtClean="0"/>
              <a:t>2021-01-07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C011-9DFE-4B1B-8622-56455EF280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264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8E63-A529-4029-A9C2-E7259F9F85EC}" type="datetime1">
              <a:rPr lang="pl-PL" smtClean="0"/>
              <a:t>2021-01-07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C011-9DFE-4B1B-8622-56455EF280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953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0C20-7B34-4657-BE9B-F40D8A7A3138}" type="datetime1">
              <a:rPr lang="pl-PL" smtClean="0"/>
              <a:t>2021-01-07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C011-9DFE-4B1B-8622-56455EF280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55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7D85-E1C7-494F-982D-CF59E5CE2908}" type="datetime1">
              <a:rPr lang="pl-PL" smtClean="0"/>
              <a:t>2021-01-07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C011-9DFE-4B1B-8622-56455EF280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226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1F41-6D46-411E-A101-2019115DED8A}" type="datetime1">
              <a:rPr lang="pl-PL" smtClean="0"/>
              <a:t>2021-01-07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C011-9DFE-4B1B-8622-56455EF280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215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ABC5AB7-0CAC-4FC2-8010-A9B887D93B08}" type="datetime1">
              <a:rPr lang="pl-PL" smtClean="0"/>
              <a:t>2021-01-07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9CE6C011-9DFE-4B1B-8622-56455EF280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00920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Jak wspierać dziecko </a:t>
            </a:r>
            <a:br>
              <a:rPr lang="pl-PL" sz="4000" b="1" dirty="0" smtClean="0"/>
            </a:br>
            <a:r>
              <a:rPr lang="pl-PL" sz="4000" b="1" dirty="0" smtClean="0"/>
              <a:t>w zrozumieniu świata YouTube?</a:t>
            </a:r>
            <a:br>
              <a:rPr lang="pl-PL" sz="4000" b="1" dirty="0" smtClean="0"/>
            </a:br>
            <a:endParaRPr lang="pl-PL" sz="4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620816" cy="1969984"/>
          </a:xfrm>
        </p:spPr>
        <p:txBody>
          <a:bodyPr>
            <a:noAutofit/>
          </a:bodyPr>
          <a:lstStyle/>
          <a:p>
            <a:pPr algn="r"/>
            <a:endParaRPr lang="pl-PL" sz="1200" dirty="0" smtClean="0"/>
          </a:p>
          <a:p>
            <a:pPr algn="r"/>
            <a:endParaRPr lang="pl-PL" sz="1200" dirty="0"/>
          </a:p>
          <a:p>
            <a:pPr algn="r"/>
            <a:endParaRPr lang="pl-PL" sz="1200" dirty="0" smtClean="0"/>
          </a:p>
          <a:p>
            <a:pPr algn="r"/>
            <a:r>
              <a:rPr lang="pl-PL" sz="1200" dirty="0" smtClean="0"/>
              <a:t>Opracowanie</a:t>
            </a:r>
            <a:r>
              <a:rPr lang="pl-PL" sz="1200" dirty="0" smtClean="0"/>
              <a:t>: </a:t>
            </a:r>
            <a:endParaRPr lang="pl-PL" sz="1200" dirty="0" smtClean="0"/>
          </a:p>
          <a:p>
            <a:pPr algn="r"/>
            <a:r>
              <a:rPr lang="pl-PL" sz="1200" dirty="0" smtClean="0"/>
              <a:t>Kamila </a:t>
            </a:r>
            <a:r>
              <a:rPr lang="pl-PL" sz="1200" dirty="0" err="1" smtClean="0"/>
              <a:t>Czerepko</a:t>
            </a:r>
            <a:r>
              <a:rPr lang="pl-PL" sz="1200" dirty="0" smtClean="0"/>
              <a:t>, </a:t>
            </a:r>
            <a:r>
              <a:rPr lang="pl-PL" sz="1200" dirty="0" smtClean="0"/>
              <a:t>Joanna </a:t>
            </a:r>
            <a:r>
              <a:rPr lang="pl-PL" sz="1200" dirty="0" err="1" smtClean="0"/>
              <a:t>Gulewicz</a:t>
            </a:r>
            <a:r>
              <a:rPr lang="pl-PL" sz="1200" dirty="0" smtClean="0"/>
              <a:t>, </a:t>
            </a:r>
            <a:r>
              <a:rPr lang="pl-PL" sz="1200" dirty="0" smtClean="0"/>
              <a:t>Anna </a:t>
            </a:r>
            <a:r>
              <a:rPr lang="pl-PL" sz="1200" dirty="0" smtClean="0"/>
              <a:t>Świderek</a:t>
            </a:r>
            <a:endParaRPr lang="pl-PL" sz="12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06D6-B2FB-489F-862A-B01063BDB850}" type="datetime1">
              <a:rPr lang="pl-PL" smtClean="0"/>
              <a:t>2021-01-07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5469" y="226884"/>
            <a:ext cx="2470884" cy="1644261"/>
          </a:xfrm>
          <a:prstGeom prst="rect">
            <a:avLst/>
          </a:prstGeom>
        </p:spPr>
      </p:pic>
      <p:pic>
        <p:nvPicPr>
          <p:cNvPr id="10" name="Obraz 9" descr="Wycinek ekranu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949" y="3905711"/>
            <a:ext cx="4316421" cy="2568760"/>
          </a:xfrm>
          <a:prstGeom prst="rect">
            <a:avLst/>
          </a:prstGeom>
        </p:spPr>
      </p:pic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6003" y="2365721"/>
            <a:ext cx="2800350" cy="5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141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6338" y="284176"/>
            <a:ext cx="10760662" cy="1508760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Jakie możliwości YouTube oferuje mojemu dziecku?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26337" y="2011680"/>
            <a:ext cx="7052649" cy="420624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Na YouTube młodzi ludzie znajdują nie tylko zabawne filmiki, ale też wiele przydatnych informacji. </a:t>
            </a:r>
          </a:p>
          <a:p>
            <a:pPr algn="just"/>
            <a:r>
              <a:rPr lang="pl-PL" dirty="0" smtClean="0"/>
              <a:t>Istnieje sporo kanałów tematycznych, na których omawiane i wyjaśniane są zagadnienia z przedmiotów szkolnych. Dlatego też około połowy młodych ludzi korzysta z YouTube w celach szkolnych. </a:t>
            </a:r>
          </a:p>
          <a:p>
            <a:pPr algn="just"/>
            <a:r>
              <a:rPr lang="pl-PL" dirty="0" smtClean="0"/>
              <a:t>Młodzież może też na YouTube łatwo i szybko uzyskiwać informacje na tematy społeczno-polityczne. Z </a:t>
            </a:r>
            <a:r>
              <a:rPr lang="pl-PL" dirty="0" err="1" smtClean="0"/>
              <a:t>tutoriali</a:t>
            </a:r>
            <a:r>
              <a:rPr lang="pl-PL" dirty="0" smtClean="0"/>
              <a:t> na </a:t>
            </a:r>
            <a:r>
              <a:rPr lang="pl-PL" dirty="0" err="1" smtClean="0"/>
              <a:t>YouTubie</a:t>
            </a:r>
            <a:r>
              <a:rPr lang="pl-PL" dirty="0" smtClean="0"/>
              <a:t> można nawet uczyć się gry na nowym instrumencie czy zgłębiać nowe hobby. </a:t>
            </a:r>
          </a:p>
          <a:p>
            <a:pPr algn="just"/>
            <a:r>
              <a:rPr lang="pl-PL" dirty="0" smtClean="0"/>
              <a:t>Oprócz tego młodzież ma tu też dostęp do wielu tematów, które w jakimś stopniu stanowią społeczne tabu (np. </a:t>
            </a:r>
            <a:r>
              <a:rPr lang="pl-PL" dirty="0" err="1" smtClean="0"/>
              <a:t>coming</a:t>
            </a:r>
            <a:r>
              <a:rPr lang="pl-PL" dirty="0" smtClean="0"/>
              <a:t> out, radzenie sobie z depresją). </a:t>
            </a:r>
          </a:p>
          <a:p>
            <a:pPr algn="just"/>
            <a:r>
              <a:rPr lang="pl-PL" dirty="0" smtClean="0"/>
              <a:t>Na </a:t>
            </a:r>
            <a:r>
              <a:rPr lang="pl-PL" dirty="0" err="1" smtClean="0"/>
              <a:t>YouTubie</a:t>
            </a:r>
            <a:r>
              <a:rPr lang="pl-PL" dirty="0" smtClean="0"/>
              <a:t> znajdują osoby o podobnych poglądach, mogą uzyskać informacje na temat czegoś, co ich interesuje lub skorzystać z doświadczeń innych użytkowników. Może być to bardzo pomocne dla młodych ludzi, gdy interesuje ich temat, o którym nie chcą rozmawiać z rodzicami czy </a:t>
            </a:r>
            <a:br>
              <a:rPr lang="pl-PL" dirty="0" smtClean="0"/>
            </a:br>
            <a:r>
              <a:rPr lang="pl-PL" dirty="0" smtClean="0"/>
              <a:t>z przyjaciółmi. 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6CFA-FC23-4B59-90E0-B6F4FAC7D5E5}" type="datetime1">
              <a:rPr lang="pl-PL" smtClean="0"/>
              <a:t>2021-01-07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7862191" y="1997870"/>
            <a:ext cx="4019738" cy="422005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Nauka na YouTube? Na tych kanałach to możliwe!</a:t>
            </a:r>
          </a:p>
          <a:p>
            <a:pPr algn="just"/>
            <a:endParaRPr lang="pl-PL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  <a:p>
            <a:pPr algn="just"/>
            <a:r>
              <a:rPr lang="pl-PL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SciFun</a:t>
            </a:r>
            <a:r>
              <a:rPr lang="pl-PL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 – kanał popularnonaukowy </a:t>
            </a:r>
            <a:br>
              <a:rPr lang="pl-PL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</a:br>
            <a:r>
              <a:rPr lang="pl-PL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z dużą liczbą ciekawych eksperymentów.</a:t>
            </a:r>
          </a:p>
          <a:p>
            <a:pPr algn="just"/>
            <a:endParaRPr lang="pl-PL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  <a:p>
            <a:pPr algn="just"/>
            <a:r>
              <a:rPr lang="pl-PL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Matemaks</a:t>
            </a:r>
            <a:r>
              <a:rPr lang="pl-PL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 – kanał zwierający kompleksowe materiały do nauki matematyki na poziomie szkoły średniej. </a:t>
            </a:r>
          </a:p>
          <a:p>
            <a:pPr algn="just"/>
            <a:endParaRPr lang="pl-PL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  <a:p>
            <a:pPr algn="just"/>
            <a:r>
              <a:rPr lang="pl-PL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Pan Belfer – kanał zaangażowanego nauczyciela chemii. </a:t>
            </a:r>
            <a:endParaRPr lang="pl-PL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1738" y="5716759"/>
            <a:ext cx="1789861" cy="100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819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Jak zareagować, gdy…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90123" y="2011680"/>
            <a:ext cx="5770101" cy="420624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l-PL" sz="2900" b="1" dirty="0" smtClean="0"/>
              <a:t>1 … moje dziecko chce całymi dniami oglądać filmiki na YouTube? </a:t>
            </a:r>
          </a:p>
          <a:p>
            <a:pPr algn="just">
              <a:lnSpc>
                <a:spcPct val="170000"/>
              </a:lnSpc>
            </a:pPr>
            <a:r>
              <a:rPr lang="pl-PL" dirty="0" smtClean="0"/>
              <a:t>YouTube stosuje różne mechanizmy, by przyciągnąć użytkowników do ciągłego oglądania filmików. </a:t>
            </a:r>
          </a:p>
          <a:p>
            <a:pPr algn="just">
              <a:lnSpc>
                <a:spcPct val="170000"/>
              </a:lnSpc>
            </a:pPr>
            <a:r>
              <a:rPr lang="pl-PL" dirty="0" smtClean="0"/>
              <a:t>Na przykład funkcja automatycznego odtwarzania sprawia, że kilka sekund po zakończeniu jednego filmu uruchamia się kolejny film zawierający podobne treści. Łatwo się w to wciągnąć. Spersonalizowane propozycje filmów pokazywane obok aktualnie oglądanego wideo również zachęcają do tego, by dłużej zostać na platformie. W ten sposób może się też wytworzyć coś w rodzaju bańki informacyjnej, w której otaczamy się treściami, które znamy i lubimy, a rzadko poznajemy coś nowego. Z kolei tak zwany </a:t>
            </a:r>
            <a:r>
              <a:rPr lang="pl-PL" dirty="0" err="1" smtClean="0"/>
              <a:t>clickbait</a:t>
            </a:r>
            <a:r>
              <a:rPr lang="pl-PL" dirty="0" smtClean="0"/>
              <a:t> to metoda, którą </a:t>
            </a:r>
            <a:r>
              <a:rPr lang="pl-PL" dirty="0" err="1" smtClean="0"/>
              <a:t>YouTuberzy</a:t>
            </a:r>
            <a:r>
              <a:rPr lang="pl-PL" dirty="0" smtClean="0"/>
              <a:t> starają się zmotywować młodych widzów do odtworzenia ich filmu.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82B2-417A-43CA-A0EA-7D9CDB86C8DE}" type="datetime1">
              <a:rPr lang="pl-PL" smtClean="0"/>
              <a:t>2021-01-07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30392" y="2011680"/>
            <a:ext cx="5521006" cy="45249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pl-PL" sz="1600" b="1" dirty="0" smtClean="0"/>
              <a:t>RADA</a:t>
            </a:r>
          </a:p>
          <a:p>
            <a:pPr algn="just">
              <a:lnSpc>
                <a:spcPct val="150000"/>
              </a:lnSpc>
            </a:pPr>
            <a:r>
              <a:rPr lang="pl-PL" sz="1600" b="1" dirty="0" smtClean="0"/>
              <a:t>Zapytaj dziecko, dlaczego tak trudno mu się oderwać od YouTube i wykaż zrozumienie. Omówcie pokazane wyżej mechanizmy. Gdy dzieci znają „triki YouTube”, są w stanie świadomie i samodzielnie na nie reagować. </a:t>
            </a:r>
          </a:p>
          <a:p>
            <a:pPr algn="just">
              <a:lnSpc>
                <a:spcPct val="150000"/>
              </a:lnSpc>
            </a:pPr>
            <a:r>
              <a:rPr lang="pl-PL" sz="1600" b="1" dirty="0" smtClean="0"/>
              <a:t>Wspólnie poszukajcie sposobów obchodzenia się z tymi mechanizmami. W aplikacji można na przykład ustawić sobie przypomnienie, by w wybranym momencie zrobić przerwę. Poza tym dobrze jest wspólnie ustalić stałe godziny korzystania z YouTube.</a:t>
            </a:r>
          </a:p>
          <a:p>
            <a:pPr algn="just"/>
            <a:r>
              <a:rPr lang="pl-PL" sz="1600" b="1" dirty="0" smtClean="0">
                <a:solidFill>
                  <a:schemeClr val="accent3">
                    <a:lumMod val="50000"/>
                  </a:schemeClr>
                </a:solidFill>
              </a:rPr>
              <a:t>Zachęcamy do skorzystania z materiałów Domowe Zasady Ekranowe dostępnych na domowezasadyekranowe.fdds.pl</a:t>
            </a:r>
            <a:endParaRPr lang="pl-PL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080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Jak zareagować, gdy…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26337" y="2011680"/>
            <a:ext cx="5733887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2 </a:t>
            </a:r>
            <a:r>
              <a:rPr lang="pl-PL" b="1" dirty="0" smtClean="0"/>
              <a:t>… gdy moje dziecko chce mieć produkty polecone przez gwiazdę YouTube?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l-PL" sz="1800" dirty="0" smtClean="0"/>
              <a:t>Wielu </a:t>
            </a:r>
            <a:r>
              <a:rPr lang="pl-PL" sz="1800" dirty="0" err="1" smtClean="0"/>
              <a:t>YouTuberów</a:t>
            </a:r>
            <a:r>
              <a:rPr lang="pl-PL" sz="1800" dirty="0" smtClean="0"/>
              <a:t> reklamuje i sprzedaje produkty pod własną marką (np. ubrania). Z powodu poczucia bliskości</a:t>
            </a:r>
            <a:br>
              <a:rPr lang="pl-PL" sz="1800" dirty="0" smtClean="0"/>
            </a:br>
            <a:r>
              <a:rPr lang="pl-PL" sz="1800" dirty="0" smtClean="0"/>
              <a:t> z </a:t>
            </a:r>
            <a:r>
              <a:rPr lang="pl-PL" sz="1800" dirty="0" err="1" smtClean="0"/>
              <a:t>YouTuberami</a:t>
            </a:r>
            <a:r>
              <a:rPr lang="pl-PL" sz="1800" dirty="0" smtClean="0"/>
              <a:t> ich fani odbierają taką reklamę bardziej jak rekomendację przekazaną przez (zaufanych) znajomych. Często treści reklamowe są podane nie wprost (lokowanie produktu) i tak ukryte, że nie odbieramy ich jak reklamy. </a:t>
            </a:r>
            <a:endParaRPr lang="pl-PL" sz="18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202919" y="6422854"/>
            <a:ext cx="3000894" cy="365125"/>
          </a:xfrm>
        </p:spPr>
        <p:txBody>
          <a:bodyPr/>
          <a:lstStyle/>
          <a:p>
            <a:fld id="{1A64BB83-4E97-4E4B-93E9-2937227CA88A}" type="datetime1">
              <a:rPr lang="pl-PL" smtClean="0"/>
              <a:t>2021-01-07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28784" y="2011680"/>
            <a:ext cx="5604095" cy="42062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pl-PL" sz="1600" b="1" dirty="0" smtClean="0"/>
              <a:t>RADA</a:t>
            </a:r>
          </a:p>
          <a:p>
            <a:pPr algn="just">
              <a:lnSpc>
                <a:spcPct val="150000"/>
              </a:lnSpc>
            </a:pPr>
            <a:r>
              <a:rPr lang="pl-PL" sz="1600" b="1" dirty="0" smtClean="0"/>
              <a:t>Pokaż dziecku, jak rozpoznać reklamę na YouTube. Porozmawiajcie też o tym, że </a:t>
            </a:r>
            <a:r>
              <a:rPr lang="pl-PL" sz="1600" b="1" dirty="0" err="1" smtClean="0"/>
              <a:t>YouTuberzy</a:t>
            </a:r>
            <a:r>
              <a:rPr lang="pl-PL" sz="1600" b="1" dirty="0" smtClean="0"/>
              <a:t> dzięki reklamie (lokowaniu produktów) zarabiają pieniądze i że treść takich filmów często jest ustalona w umowie. Nie jest więc jasne, czy gwiazdy YouTube naprawdę uważają, że te produkty są tak dobre, jak to przedstawiają w swoich filmikach. Poza tym możesz porównać produkty z marek własnych gwiazd YouTube z gadżetami czy płytami CD gwiazd muzyki z własnej młodości i zaproponować dziecku, by kupiło sobie to, o czym marzy, z kieszonkowego.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296858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Jak zareagować, gdy…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26749" y="1901228"/>
            <a:ext cx="7677338" cy="46353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3</a:t>
            </a:r>
            <a:r>
              <a:rPr lang="pl-PL" b="1" dirty="0" smtClean="0"/>
              <a:t>… moje dziecko chce zostać gwiazdą YouTube?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19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900" dirty="0" smtClean="0"/>
              <a:t>Często </a:t>
            </a:r>
            <a:r>
              <a:rPr lang="pl-PL" sz="1900" dirty="0" smtClean="0"/>
              <a:t>gwiazdy YouTube są dla dzieci i młodzieży wzorami do naśladowania. Nie ma się zatem co dziwić, że „</a:t>
            </a:r>
            <a:r>
              <a:rPr lang="pl-PL" sz="1900" dirty="0" err="1" smtClean="0"/>
              <a:t>YouTuber</a:t>
            </a:r>
            <a:r>
              <a:rPr lang="pl-PL" sz="1900" dirty="0" smtClean="0"/>
              <a:t>” stał się wymarzonym zawodem. Wydaje się, że </a:t>
            </a:r>
            <a:r>
              <a:rPr lang="pl-PL" sz="1900" dirty="0" err="1" smtClean="0"/>
              <a:t>YouTuberzy</a:t>
            </a:r>
            <a:r>
              <a:rPr lang="pl-PL" sz="1900" dirty="0" smtClean="0"/>
              <a:t> i </a:t>
            </a:r>
            <a:r>
              <a:rPr lang="pl-PL" sz="1900" dirty="0" err="1" smtClean="0"/>
              <a:t>YouTuberki</a:t>
            </a:r>
            <a:r>
              <a:rPr lang="pl-PL" sz="1900" dirty="0" smtClean="0"/>
              <a:t> spędzają cały czas na kręceniu filmików, poświęcaniu się swojemu hobby i w ten sposób zarabiają pieniądze. Młodzi widzowie często nie myślą </a:t>
            </a:r>
            <a:br>
              <a:rPr lang="pl-PL" sz="1900" dirty="0" smtClean="0"/>
            </a:br>
            <a:r>
              <a:rPr lang="pl-PL" sz="1900" dirty="0" smtClean="0"/>
              <a:t>o tym, co dzieje się za kulisami. Porozmawiaj z dzieckiem o niezbędnym sprzęcie, związanymi z tym kosztami i o wysiłku, który trzeba włożyć w montowanie filmów. Poza tym by odnieść sukces na </a:t>
            </a:r>
            <a:r>
              <a:rPr lang="pl-PL" sz="1900" dirty="0" err="1" smtClean="0"/>
              <a:t>YouTubie</a:t>
            </a:r>
            <a:r>
              <a:rPr lang="pl-PL" sz="1900" dirty="0" smtClean="0"/>
              <a:t> trzeba ciągle być aktywnym i codziennie publikować, nie tylko na </a:t>
            </a:r>
            <a:r>
              <a:rPr lang="pl-PL" sz="1900" dirty="0" err="1" smtClean="0"/>
              <a:t>YouTubie</a:t>
            </a:r>
            <a:r>
              <a:rPr lang="pl-PL" sz="1900" dirty="0" smtClean="0"/>
              <a:t>, ale też w innych mediach społecznościowych, np. na Instagramie. W efekcie jest się mocno obciążonym pracą i właściwie nie można sobie robić przerw, bo spadną zasięgi. Jako </a:t>
            </a:r>
            <a:r>
              <a:rPr lang="pl-PL" sz="1900" dirty="0" err="1" smtClean="0"/>
              <a:t>YouTuber</a:t>
            </a:r>
            <a:r>
              <a:rPr lang="pl-PL" sz="1900" dirty="0" smtClean="0"/>
              <a:t> trzeba też być gotowym do dzielenia się wieloma osobistymi informacjami z własnego życia. </a:t>
            </a:r>
            <a:r>
              <a:rPr lang="pl-PL" sz="1900" dirty="0" err="1" smtClean="0"/>
              <a:t>YouTuberzy</a:t>
            </a:r>
            <a:r>
              <a:rPr lang="pl-PL" sz="1900" dirty="0" smtClean="0"/>
              <a:t> wystawiają się też na krytykę.</a:t>
            </a:r>
            <a:endParaRPr lang="pl-PL" sz="19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202439" y="2011680"/>
            <a:ext cx="3353200" cy="42062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dirty="0" smtClean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5316-6839-43C4-8C05-C7E0D585D983}" type="datetime1">
              <a:rPr lang="pl-PL" smtClean="0"/>
              <a:t>2021-01-07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8202439" y="2004775"/>
            <a:ext cx="3353200" cy="42062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pl-PL" b="1" dirty="0" smtClean="0"/>
              <a:t>RADA</a:t>
            </a:r>
          </a:p>
          <a:p>
            <a:pPr algn="just">
              <a:lnSpc>
                <a:spcPct val="150000"/>
              </a:lnSpc>
            </a:pPr>
            <a:r>
              <a:rPr lang="pl-PL" b="1" dirty="0" smtClean="0"/>
              <a:t>Omówcie te punkty </a:t>
            </a:r>
            <a:br>
              <a:rPr lang="pl-PL" b="1" dirty="0" smtClean="0"/>
            </a:br>
            <a:r>
              <a:rPr lang="pl-PL" b="1" dirty="0" smtClean="0"/>
              <a:t>i porozmawiajcie o tym, jak dziecko wyobraża sobie zawód </a:t>
            </a:r>
            <a:r>
              <a:rPr lang="pl-PL" b="1" dirty="0" err="1" smtClean="0"/>
              <a:t>YouTubera</a:t>
            </a:r>
            <a:r>
              <a:rPr lang="pl-PL" b="1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pl-PL" b="1" dirty="0" smtClean="0"/>
              <a:t>Towarzysz mu w pierwszych krokach na jego własnym kanale i wspólnie pokonujcie ewentualne przeszkody.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538194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pl-PL" sz="3600" b="1" u="sng" dirty="0" smtClean="0"/>
              <a:t>Rodzinna </a:t>
            </a:r>
            <a:r>
              <a:rPr lang="pl-PL" sz="3600" b="1" u="sng" dirty="0" err="1" smtClean="0"/>
              <a:t>checklista</a:t>
            </a:r>
            <a:r>
              <a:rPr lang="pl-PL" sz="3600" b="1" u="sng" dirty="0" smtClean="0"/>
              <a:t> YouTube</a:t>
            </a:r>
            <a:endParaRPr lang="pl-PL" sz="3600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2963" y="2093161"/>
            <a:ext cx="9784080" cy="420624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Oglądajcie razem ulubione gwiazdy YouTube i rozmawiajcie o tym, co wam się podoba w tych </a:t>
            </a:r>
            <a:r>
              <a:rPr lang="pl-PL" dirty="0" err="1" smtClean="0"/>
              <a:t>YouTuberach</a:t>
            </a:r>
            <a:r>
              <a:rPr lang="pl-PL" dirty="0" smtClean="0"/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Dowiedzcie się, jakie formy reklamy występują na YouTube i po czym można je poznać. Czy zdarzyło wam się kiedyś dać złapać na triki reklamowe na tej platformie?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Rozmawiajcie o tym, czy gwiazdy YouTube zawsze pokazują na filmikach swoje prawdziwe życie i autentyczne emocje. Kiedy i dlaczego może być inaczej?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Przemyślcie, jaki czas chcecie wyznaczyć na korzystanie z YouTube. Jak długo </a:t>
            </a:r>
            <a:br>
              <a:rPr lang="pl-PL" dirty="0" smtClean="0"/>
            </a:br>
            <a:r>
              <a:rPr lang="pl-PL" dirty="0" smtClean="0"/>
              <a:t>w tygodniu każdy w rodzinie może korzystać z tej platformy?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3841-60EF-4926-A982-987075346E54}" type="datetime1">
              <a:rPr lang="pl-PL" smtClean="0"/>
              <a:t>2021-01-07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3633" y="232526"/>
            <a:ext cx="2049457" cy="154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63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u="sng" dirty="0" smtClean="0"/>
              <a:t>Rodzinna </a:t>
            </a:r>
            <a:r>
              <a:rPr lang="pl-PL" sz="3600" b="1" u="sng" dirty="0" err="1" smtClean="0"/>
              <a:t>checklista</a:t>
            </a:r>
            <a:r>
              <a:rPr lang="pl-PL" sz="3600" b="1" u="sng" dirty="0" smtClean="0"/>
              <a:t> YouTube</a:t>
            </a:r>
            <a:endParaRPr lang="pl-PL" sz="3600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6748" y="2216614"/>
            <a:ext cx="9784080" cy="4206240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Wyłączcie automatyczne odtwarzanie na smartfonach, tabletach i komputerach. Dzięki temu nie będzie was kusić, żeby obejrzeć jeszcze jeden filmik i czas nie będzie wam przeciekał przez palce.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Znajdźcie kanał, który może być pomocny w odrabianiu zadań domowych </a:t>
            </a:r>
            <a:br>
              <a:rPr lang="pl-PL" dirty="0" smtClean="0"/>
            </a:br>
            <a:r>
              <a:rPr lang="pl-PL" dirty="0" smtClean="0"/>
              <a:t>i w nauce.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Wspólnie odszukajcie możliwość zgłaszania problematycznych komentarzy na YouTube. Jak już znajdziecie przycisk zgłaszania, kliknijcie go i sprawdźcie, z jakich powodów można zgłaszać filmy i komentarze.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Porozmawiajcie o tym, czy ktoś w waszej rodzinie sam chciałby zostać gwiazdą YouTube i czy fajnie byłoby mieć rodzinny kanał. Jakie tematy by się na nim sprawdziły? Przemyślcie, na co trzeba by przy tym zwracać uwagę (prawa autorskie, ochrona prywatności).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DB52-A697-4EC6-9E24-21E7C3BAA240}" type="datetime1">
              <a:rPr lang="pl-PL" smtClean="0"/>
              <a:t>2021-01-07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3404" y="183649"/>
            <a:ext cx="2134847" cy="160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00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BCB1-39A1-4586-9211-87FBF2E2E10E}" type="datetime1">
              <a:rPr lang="pl-PL" smtClean="0"/>
              <a:t>2021-01-07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4210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DZIĘKUJEMY PAŃSTWU </a:t>
            </a:r>
            <a:br>
              <a:rPr lang="pl-PL" dirty="0" smtClean="0"/>
            </a:br>
            <a:r>
              <a:rPr lang="pl-PL" dirty="0" smtClean="0"/>
              <a:t>ZA UWAGĘ!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Prezentacje </a:t>
            </a:r>
            <a:r>
              <a:rPr lang="pl-PL" smtClean="0"/>
              <a:t>oprcowały: </a:t>
            </a:r>
            <a:endParaRPr lang="pl-PL" dirty="0"/>
          </a:p>
          <a:p>
            <a:pPr algn="r"/>
            <a:r>
              <a:rPr lang="pl-PL" dirty="0"/>
              <a:t>Kamila </a:t>
            </a:r>
            <a:r>
              <a:rPr lang="pl-PL" dirty="0" err="1"/>
              <a:t>Czerepko</a:t>
            </a:r>
            <a:r>
              <a:rPr lang="pl-PL" dirty="0"/>
              <a:t>, Joanna </a:t>
            </a:r>
            <a:r>
              <a:rPr lang="pl-PL" dirty="0" err="1"/>
              <a:t>Gulewicz</a:t>
            </a:r>
            <a:r>
              <a:rPr lang="pl-PL" dirty="0"/>
              <a:t>, Anna Świderek</a:t>
            </a:r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198E-DD36-4C60-88F2-03D79CBFC584}" type="datetime1">
              <a:rPr lang="pl-PL" smtClean="0"/>
              <a:t>2021-01-07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pic>
        <p:nvPicPr>
          <p:cNvPr id="6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3166113"/>
            <a:ext cx="2800350" cy="5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395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Fascynujący  </a:t>
            </a:r>
            <a:r>
              <a:rPr lang="pl-PL" sz="3600" b="1" dirty="0" err="1" smtClean="0"/>
              <a:t>youtube</a:t>
            </a:r>
            <a:r>
              <a:rPr lang="pl-PL" sz="3600" b="1" dirty="0" smtClean="0"/>
              <a:t>!</a:t>
            </a:r>
            <a:endParaRPr lang="pl-PL" sz="3600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46517" y="2181886"/>
            <a:ext cx="5872802" cy="3787342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pl-PL" sz="1600" dirty="0"/>
              <a:t>YouTube od lat zalicza się do najpopularniejszych wśród nastolatków serwisów internetowych. </a:t>
            </a:r>
            <a:endParaRPr lang="pl-PL" sz="1600" dirty="0" smtClean="0"/>
          </a:p>
          <a:p>
            <a:pPr algn="just">
              <a:lnSpc>
                <a:spcPct val="110000"/>
              </a:lnSpc>
            </a:pPr>
            <a:r>
              <a:rPr lang="pl-PL" sz="1600" b="1" dirty="0" smtClean="0"/>
              <a:t>Jako </a:t>
            </a:r>
            <a:r>
              <a:rPr lang="pl-PL" sz="1600" b="1" dirty="0"/>
              <a:t>rodzice możecie wspierać dziecko w zrozumieniu nieskończonego świata YouTube. </a:t>
            </a:r>
            <a:r>
              <a:rPr lang="pl-PL" sz="1600" dirty="0"/>
              <a:t>Platforma otwiera szerokie możliwości, ale też wiąże się z ryzykiem. Młodzi ludzie powinni uświadomić sobie, na czym ono polega i nauczyć się, jak się z nimi obchodzić. </a:t>
            </a:r>
            <a:endParaRPr lang="pl-PL" sz="1600" dirty="0" smtClean="0"/>
          </a:p>
          <a:p>
            <a:pPr algn="just">
              <a:lnSpc>
                <a:spcPct val="110000"/>
              </a:lnSpc>
            </a:pPr>
            <a:r>
              <a:rPr lang="pl-PL" sz="1600" b="1" u="sng" dirty="0" smtClean="0">
                <a:solidFill>
                  <a:srgbClr val="C00000"/>
                </a:solidFill>
              </a:rPr>
              <a:t>Dorośli </a:t>
            </a:r>
            <a:r>
              <a:rPr lang="pl-PL" sz="1600" b="1" u="sng" dirty="0">
                <a:solidFill>
                  <a:srgbClr val="C00000"/>
                </a:solidFill>
              </a:rPr>
              <a:t>mogą ich w tym </a:t>
            </a:r>
            <a:r>
              <a:rPr lang="pl-PL" sz="1600" b="1" u="sng" dirty="0" smtClean="0">
                <a:solidFill>
                  <a:srgbClr val="C00000"/>
                </a:solidFill>
              </a:rPr>
              <a:t>wspierać! </a:t>
            </a:r>
            <a:endParaRPr lang="pl-PL" sz="1600" b="1" u="sng" dirty="0" smtClean="0">
              <a:solidFill>
                <a:srgbClr val="C00000"/>
              </a:solidFill>
            </a:endParaRPr>
          </a:p>
          <a:p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31C-02AE-4FEE-A81E-F9F999DAC640}" type="datetime1">
              <a:rPr lang="pl-PL" smtClean="0"/>
              <a:t>2021-01-07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799153" y="2181886"/>
            <a:ext cx="4057927" cy="34065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l-PL" sz="1600" b="1" dirty="0"/>
              <a:t>Znani </a:t>
            </a:r>
            <a:r>
              <a:rPr lang="pl-PL" sz="1600" b="1" dirty="0" err="1"/>
              <a:t>YouTuberzy</a:t>
            </a:r>
            <a:r>
              <a:rPr lang="pl-PL" sz="1600" b="1" dirty="0"/>
              <a:t> i </a:t>
            </a:r>
            <a:r>
              <a:rPr lang="pl-PL" sz="1600" b="1" dirty="0" err="1"/>
              <a:t>YouTuberki</a:t>
            </a:r>
            <a:r>
              <a:rPr lang="pl-PL" sz="1600" b="1" dirty="0"/>
              <a:t>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są </a:t>
            </a:r>
            <a:r>
              <a:rPr lang="pl-PL" sz="1600" b="1" dirty="0"/>
              <a:t>dla młodego pokolenia gwiazdami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i </a:t>
            </a:r>
            <a:r>
              <a:rPr lang="pl-PL" sz="1600" b="1" dirty="0"/>
              <a:t>mają na swoich fanów ogromny wpływ. </a:t>
            </a:r>
            <a:endParaRPr lang="pl-PL" sz="1600" b="1" dirty="0" smtClean="0"/>
          </a:p>
          <a:p>
            <a:pPr algn="ctr">
              <a:lnSpc>
                <a:spcPct val="150000"/>
              </a:lnSpc>
            </a:pPr>
            <a:endParaRPr lang="pl-PL" sz="1600" b="1" dirty="0" smtClean="0"/>
          </a:p>
          <a:p>
            <a:pPr algn="ctr">
              <a:lnSpc>
                <a:spcPct val="150000"/>
              </a:lnSpc>
            </a:pPr>
            <a:r>
              <a:rPr lang="pl-PL" sz="1600" b="1" dirty="0" smtClean="0"/>
              <a:t>Dlatego </a:t>
            </a:r>
            <a:r>
              <a:rPr lang="pl-PL" sz="1600" b="1" dirty="0"/>
              <a:t>też często nazywa się ich </a:t>
            </a:r>
            <a:r>
              <a:rPr lang="pl-PL" sz="1600" b="1" dirty="0" err="1"/>
              <a:t>influencerami</a:t>
            </a:r>
            <a:r>
              <a:rPr lang="pl-PL" sz="1600" b="1" dirty="0"/>
              <a:t> (z ang. influence - wpływ).</a:t>
            </a:r>
          </a:p>
        </p:txBody>
      </p:sp>
    </p:spTree>
    <p:extLst>
      <p:ext uri="{BB962C8B-B14F-4D97-AF65-F5344CB8AC3E}">
        <p14:creationId xmlns:p14="http://schemas.microsoft.com/office/powerpoint/2010/main" val="1474178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Słowniczek  </a:t>
            </a:r>
            <a:r>
              <a:rPr lang="pl-PL" sz="3600" b="1" dirty="0" err="1" smtClean="0"/>
              <a:t>youtuba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62549" y="2011680"/>
            <a:ext cx="5408291" cy="4206240"/>
          </a:xfrm>
        </p:spPr>
        <p:txBody>
          <a:bodyPr>
            <a:normAutofit fontScale="77500" lnSpcReduction="20000"/>
          </a:bodyPr>
          <a:lstStyle/>
          <a:p>
            <a:endParaRPr lang="pl-PL" b="1" u="sng" dirty="0" smtClean="0"/>
          </a:p>
          <a:p>
            <a:r>
              <a:rPr lang="pl-PL" sz="2300" b="1" u="sng" dirty="0" err="1" smtClean="0"/>
              <a:t>Influencerzy</a:t>
            </a:r>
            <a:r>
              <a:rPr lang="pl-PL" sz="2300" b="1" u="sng" dirty="0" smtClean="0"/>
              <a:t>/</a:t>
            </a:r>
            <a:r>
              <a:rPr lang="pl-PL" sz="2300" b="1" u="sng" dirty="0" err="1" smtClean="0"/>
              <a:t>influencerki</a:t>
            </a:r>
            <a:r>
              <a:rPr lang="pl-PL" sz="2300" b="1" u="sng" dirty="0" smtClean="0"/>
              <a:t> </a:t>
            </a:r>
            <a:endParaRPr lang="pl-PL" sz="18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/>
              <a:t>Osoby</a:t>
            </a:r>
            <a:r>
              <a:rPr lang="pl-PL" sz="1600" dirty="0"/>
              <a:t>, które otwarcie pokazują swoje życie w mediach społecznościowych (np. na YouTube czy Instagramie) i posiadają znaczną </a:t>
            </a:r>
            <a:r>
              <a:rPr lang="pl-PL" sz="1600" dirty="0" smtClean="0"/>
              <a:t>liczbę </a:t>
            </a:r>
            <a:r>
              <a:rPr lang="pl-PL" sz="1600" dirty="0"/>
              <a:t>osób </a:t>
            </a:r>
            <a:r>
              <a:rPr lang="pl-PL" sz="1600" dirty="0" smtClean="0"/>
              <a:t>obserwujących</a:t>
            </a:r>
            <a:r>
              <a:rPr lang="pl-PL" sz="1600" dirty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16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l-PL" sz="1600" dirty="0"/>
          </a:p>
          <a:p>
            <a:pPr marL="0" indent="0" algn="just">
              <a:lnSpc>
                <a:spcPct val="150000"/>
              </a:lnSpc>
              <a:buNone/>
            </a:pPr>
            <a:endParaRPr lang="pl-PL" sz="2100" b="1" u="sng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600" b="1" u="sng" dirty="0" smtClean="0"/>
              <a:t>Opis </a:t>
            </a:r>
            <a:endParaRPr lang="pl-PL" sz="2600" b="1" u="sng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/>
              <a:t>To opublikowany pod filmem tekst. W tym miejscu </a:t>
            </a:r>
            <a:r>
              <a:rPr lang="pl-PL" sz="1600" dirty="0" err="1"/>
              <a:t>YouTuberzy</a:t>
            </a:r>
            <a:r>
              <a:rPr lang="pl-PL" sz="1600" dirty="0"/>
              <a:t> wpisują dodatkowe informacje oraz podają linki do publikacji w mediach społecznościowych i do sklepów internetowy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16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5837878" cy="4206240"/>
          </a:xfrm>
        </p:spPr>
        <p:txBody>
          <a:bodyPr>
            <a:normAutofit fontScale="77500" lnSpcReduction="20000"/>
          </a:bodyPr>
          <a:lstStyle/>
          <a:p>
            <a:r>
              <a:rPr lang="pl-PL" sz="2300" b="1" u="sng" dirty="0"/>
              <a:t>Kanał </a:t>
            </a:r>
            <a:endParaRPr lang="pl-PL" sz="2300" b="1" u="sng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/>
              <a:t>Na </a:t>
            </a:r>
            <a:r>
              <a:rPr lang="pl-PL" sz="1600" dirty="0"/>
              <a:t>kanale znajdują się wszystkie filmy danej osoby lub organizacji. Kanały można dowolnie nazywać</a:t>
            </a:r>
            <a:r>
              <a:rPr lang="pl-PL" sz="16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pl-PL" sz="1600" dirty="0" smtClean="0"/>
          </a:p>
          <a:p>
            <a:pPr algn="just">
              <a:lnSpc>
                <a:spcPct val="150000"/>
              </a:lnSpc>
            </a:pPr>
            <a:endParaRPr lang="pl-PL" sz="2300" b="1" u="sng" dirty="0" smtClean="0"/>
          </a:p>
          <a:p>
            <a:pPr algn="just">
              <a:lnSpc>
                <a:spcPct val="150000"/>
              </a:lnSpc>
            </a:pPr>
            <a:r>
              <a:rPr lang="pl-PL" sz="2300" b="1" u="sng" dirty="0" smtClean="0"/>
              <a:t>Subskrybować/Subskrypcja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400" dirty="0" smtClean="0"/>
              <a:t> </a:t>
            </a:r>
            <a:r>
              <a:rPr lang="pl-PL" sz="1400" dirty="0"/>
              <a:t>Użytkownicy mogą za darmo subskrybować kanały </a:t>
            </a:r>
            <a:r>
              <a:rPr lang="pl-PL" sz="1400" dirty="0" err="1"/>
              <a:t>YouTuberów</a:t>
            </a:r>
            <a:r>
              <a:rPr lang="pl-PL" sz="1400" dirty="0"/>
              <a:t>, których filmy chcą regularnie oglądać. Liczba subskrybentów to często stosowany wskaźnik sukcesu danego </a:t>
            </a:r>
            <a:r>
              <a:rPr lang="pl-PL" sz="1400" dirty="0" err="1"/>
              <a:t>YouTubera</a:t>
            </a:r>
            <a:r>
              <a:rPr lang="pl-PL" sz="1400" dirty="0"/>
              <a:t>.</a:t>
            </a:r>
            <a:endParaRPr lang="pl-PL" sz="16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l-PL" sz="1600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DB34-EF74-4465-B0B4-59C5DBF2019E}" type="datetime1">
              <a:rPr lang="pl-PL" smtClean="0"/>
              <a:t>2021-01-07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44031" y="3456731"/>
            <a:ext cx="5252439" cy="10185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b="1" dirty="0"/>
              <a:t>Dla swoich fanów są </a:t>
            </a:r>
            <a:r>
              <a:rPr lang="pl-PL" sz="1200" b="1" dirty="0" smtClean="0"/>
              <a:t> </a:t>
            </a:r>
            <a:r>
              <a:rPr lang="pl-PL" sz="1200" b="1" dirty="0"/>
              <a:t>wzorami do naśladowania. </a:t>
            </a:r>
            <a:endParaRPr lang="pl-PL" sz="1200" b="1" dirty="0" smtClean="0"/>
          </a:p>
          <a:p>
            <a:pPr algn="ctr"/>
            <a:r>
              <a:rPr lang="pl-PL" sz="1200" b="1" dirty="0" smtClean="0"/>
              <a:t>W </a:t>
            </a:r>
            <a:r>
              <a:rPr lang="pl-PL" sz="1200" b="1" dirty="0"/>
              <a:t>efekcie mogą wywierać duży wpływ na opinie </a:t>
            </a:r>
            <a:r>
              <a:rPr lang="pl-PL" sz="1200" b="1" dirty="0" smtClean="0"/>
              <a:t>i </a:t>
            </a:r>
            <a:r>
              <a:rPr lang="pl-PL" sz="1200" b="1" dirty="0"/>
              <a:t>decyzje zakupowe swoich </a:t>
            </a:r>
            <a:r>
              <a:rPr lang="pl-PL" sz="1200" b="1" dirty="0" smtClean="0"/>
              <a:t>fanów </a:t>
            </a:r>
            <a:r>
              <a:rPr lang="pl-PL" sz="1200" b="1" dirty="0"/>
              <a:t>(po ang. „to influence” oznacza „wpływać”).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8558" y="1869795"/>
            <a:ext cx="1338931" cy="94778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887" y="2771263"/>
            <a:ext cx="1242832" cy="771938"/>
          </a:xfrm>
          <a:prstGeom prst="rect">
            <a:avLst/>
          </a:prstGeom>
        </p:spPr>
      </p:pic>
      <p:cxnSp>
        <p:nvCxnSpPr>
          <p:cNvPr id="12" name="Łącznik prosty 11"/>
          <p:cNvCxnSpPr/>
          <p:nvPr/>
        </p:nvCxnSpPr>
        <p:spPr>
          <a:xfrm>
            <a:off x="5841093" y="1829379"/>
            <a:ext cx="72427" cy="498123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flipV="1">
            <a:off x="-14967" y="4693990"/>
            <a:ext cx="5856060" cy="905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7" name="Obraz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0581" y="5276044"/>
            <a:ext cx="1304093" cy="934149"/>
          </a:xfrm>
          <a:prstGeom prst="rect">
            <a:avLst/>
          </a:prstGeom>
        </p:spPr>
      </p:pic>
      <p:cxnSp>
        <p:nvCxnSpPr>
          <p:cNvPr id="19" name="Łącznik prosty 18"/>
          <p:cNvCxnSpPr/>
          <p:nvPr/>
        </p:nvCxnSpPr>
        <p:spPr>
          <a:xfrm flipV="1">
            <a:off x="5841093" y="3748135"/>
            <a:ext cx="6350907" cy="2716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103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Słowniczek  </a:t>
            </a:r>
            <a:r>
              <a:rPr lang="pl-PL" sz="3600" b="1" dirty="0" err="1" smtClean="0"/>
              <a:t>youtuba</a:t>
            </a:r>
            <a:r>
              <a:rPr lang="pl-PL" sz="3600" b="1" dirty="0" smtClean="0"/>
              <a:t>…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89711" y="2011680"/>
            <a:ext cx="5670513" cy="4206240"/>
          </a:xfrm>
        </p:spPr>
        <p:txBody>
          <a:bodyPr>
            <a:normAutofit/>
          </a:bodyPr>
          <a:lstStyle/>
          <a:p>
            <a:r>
              <a:rPr lang="pl-PL" b="1" u="sng" dirty="0" err="1"/>
              <a:t>Clickbait</a:t>
            </a:r>
            <a:r>
              <a:rPr lang="pl-PL" b="1" u="sng" dirty="0"/>
              <a:t> </a:t>
            </a:r>
            <a:endParaRPr lang="pl-PL" b="1" u="sng" dirty="0" smtClean="0"/>
          </a:p>
          <a:p>
            <a:pPr algn="just"/>
            <a:r>
              <a:rPr lang="pl-PL" sz="1600" dirty="0" smtClean="0"/>
              <a:t>Pobudzający </a:t>
            </a:r>
            <a:r>
              <a:rPr lang="pl-PL" sz="1600" dirty="0"/>
              <a:t>i przyciągający uwagę tytuł filmu, miniaturka albo </a:t>
            </a:r>
            <a:r>
              <a:rPr lang="pl-PL" sz="1600" dirty="0" err="1"/>
              <a:t>zajawka</a:t>
            </a:r>
            <a:r>
              <a:rPr lang="pl-PL" sz="1600" dirty="0"/>
              <a:t>, które motywują do kliknięcia, np. „Ale sztos! Nie uwierzycie, co mnie wczoraj </a:t>
            </a:r>
            <a:r>
              <a:rPr lang="pl-PL" sz="1600" dirty="0" smtClean="0"/>
              <a:t>spotkało!</a:t>
            </a:r>
          </a:p>
          <a:p>
            <a:pPr algn="just"/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2000" b="1" u="sng" dirty="0" smtClean="0"/>
              <a:t>Link </a:t>
            </a:r>
            <a:r>
              <a:rPr lang="pl-PL" sz="2000" b="1" u="sng" dirty="0"/>
              <a:t>afiliacyjny</a:t>
            </a:r>
            <a:r>
              <a:rPr lang="pl-PL" sz="2000" dirty="0"/>
              <a:t> </a:t>
            </a:r>
            <a:endParaRPr lang="pl-PL" sz="2000" dirty="0" smtClean="0"/>
          </a:p>
          <a:p>
            <a:pPr algn="just"/>
            <a:r>
              <a:rPr lang="pl-PL" sz="1600" dirty="0" smtClean="0"/>
              <a:t>Gdy </a:t>
            </a:r>
            <a:r>
              <a:rPr lang="pl-PL" sz="1600" dirty="0"/>
              <a:t>ktoś zamawia coś klikając w polecony link, na przykład link sklepu online, </a:t>
            </a:r>
            <a:r>
              <a:rPr lang="pl-PL" sz="1600" dirty="0" err="1"/>
              <a:t>YouTuber</a:t>
            </a:r>
            <a:r>
              <a:rPr lang="pl-PL" sz="1600" dirty="0"/>
              <a:t> otrzymuje prowizję od tego zakupu. Użytkownicy nie ponoszą jednak w związku z tym żadnych dodatkowych kosztów. Linki tego typu trzeba oznaczyć jako reklamę. Najczęściej znajdują się w opisie pod filmem.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30390" y="2011680"/>
            <a:ext cx="5693023" cy="4206240"/>
          </a:xfrm>
        </p:spPr>
        <p:txBody>
          <a:bodyPr>
            <a:normAutofit/>
          </a:bodyPr>
          <a:lstStyle/>
          <a:p>
            <a:r>
              <a:rPr lang="pl-PL" b="1" u="sng" dirty="0"/>
              <a:t>Lokowanie produktu </a:t>
            </a:r>
            <a:endParaRPr lang="pl-PL" b="1" u="sng" dirty="0" smtClean="0"/>
          </a:p>
          <a:p>
            <a:pPr algn="just"/>
            <a:r>
              <a:rPr lang="pl-PL" sz="1600" dirty="0" smtClean="0"/>
              <a:t>Wielu </a:t>
            </a:r>
            <a:r>
              <a:rPr lang="pl-PL" sz="1600" dirty="0" err="1"/>
              <a:t>YouTuberów</a:t>
            </a:r>
            <a:r>
              <a:rPr lang="pl-PL" sz="1600" dirty="0"/>
              <a:t> dostaje pieniądze za pokazanie pewnych produktów (np. ubrania, które noszą, telefon, którego używają itd.). W przeciwieństwie do telewizji w wielu przypadkach takie lokowanie produktu nie jest w żaden </a:t>
            </a:r>
            <a:r>
              <a:rPr lang="pl-PL" sz="1600" dirty="0" smtClean="0"/>
              <a:t>sposób </a:t>
            </a:r>
            <a:r>
              <a:rPr lang="pl-PL" sz="1600" dirty="0"/>
              <a:t>oznaczone</a:t>
            </a:r>
            <a:r>
              <a:rPr lang="pl-PL" sz="1600" dirty="0" smtClean="0"/>
              <a:t>.</a:t>
            </a:r>
          </a:p>
          <a:p>
            <a:pPr algn="just"/>
            <a:endParaRPr lang="pl-PL" sz="1400" dirty="0" smtClean="0"/>
          </a:p>
          <a:p>
            <a:pPr marL="0" indent="0" algn="just">
              <a:buNone/>
            </a:pPr>
            <a:endParaRPr lang="pl-PL" sz="2000" b="1" u="sng" dirty="0" smtClean="0"/>
          </a:p>
          <a:p>
            <a:pPr marL="0" indent="0" algn="just">
              <a:buNone/>
            </a:pPr>
            <a:r>
              <a:rPr lang="pl-PL" sz="2000" b="1" u="sng" dirty="0" smtClean="0"/>
              <a:t>Odtwarzanie </a:t>
            </a:r>
            <a:r>
              <a:rPr lang="pl-PL" sz="2000" b="1" u="sng" dirty="0"/>
              <a:t>automatyczne </a:t>
            </a:r>
            <a:endParaRPr lang="pl-PL" sz="2000" b="1" u="sng" dirty="0" smtClean="0"/>
          </a:p>
          <a:p>
            <a:pPr marL="0" indent="0" algn="just">
              <a:buNone/>
            </a:pPr>
            <a:r>
              <a:rPr lang="pl-PL" sz="1600" dirty="0" smtClean="0"/>
              <a:t>To </a:t>
            </a:r>
            <a:r>
              <a:rPr lang="pl-PL" sz="1600" dirty="0"/>
              <a:t>funkcja, która sprawia, że kolejne filmy wyświetlają się automatycznie. Na </a:t>
            </a:r>
            <a:r>
              <a:rPr lang="pl-PL" sz="1600" dirty="0" err="1"/>
              <a:t>YouTubie</a:t>
            </a:r>
            <a:r>
              <a:rPr lang="pl-PL" sz="1600" dirty="0"/>
              <a:t> w standardowych ustawieniach funkcja automatycznego odtwarzania jest włączona. Można ją wyłączyć, klikając w ustawienia w wyświetlaczu, a następnie w wyłącznik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DB34-EF74-4465-B0B4-59C5DBF2019E}" type="datetime1">
              <a:rPr lang="pl-PL" smtClean="0"/>
              <a:t>2021-01-07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cxnSp>
        <p:nvCxnSpPr>
          <p:cNvPr id="10" name="Łącznik prosty 9"/>
          <p:cNvCxnSpPr>
            <a:stCxn id="2" idx="2"/>
          </p:cNvCxnSpPr>
          <p:nvPr/>
        </p:nvCxnSpPr>
        <p:spPr>
          <a:xfrm flipH="1">
            <a:off x="6083929" y="1792936"/>
            <a:ext cx="11030" cy="506506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 flipV="1">
            <a:off x="0" y="3929204"/>
            <a:ext cx="12192000" cy="905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021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Formaty filmów na </a:t>
            </a:r>
            <a:r>
              <a:rPr lang="pl-PL" sz="3600" b="1" dirty="0" err="1" smtClean="0"/>
              <a:t>youtubie</a:t>
            </a:r>
            <a:r>
              <a:rPr lang="pl-PL" sz="3600" b="1" dirty="0" smtClean="0"/>
              <a:t> </a:t>
            </a:r>
            <a:endParaRPr lang="pl-PL" sz="3600" b="1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996819"/>
              </p:ext>
            </p:extLst>
          </p:nvPr>
        </p:nvGraphicFramePr>
        <p:xfrm>
          <a:off x="245245" y="2279353"/>
          <a:ext cx="5414974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756247"/>
              </p:ext>
            </p:extLst>
          </p:nvPr>
        </p:nvGraphicFramePr>
        <p:xfrm>
          <a:off x="6529700" y="2215979"/>
          <a:ext cx="5420873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DB34-EF74-4465-B0B4-59C5DBF2019E}" type="datetime1">
              <a:rPr lang="pl-PL" smtClean="0"/>
              <a:t>2021-01-07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cxnSp>
        <p:nvCxnSpPr>
          <p:cNvPr id="10" name="Łącznik prosty 9"/>
          <p:cNvCxnSpPr>
            <a:stCxn id="2" idx="2"/>
          </p:cNvCxnSpPr>
          <p:nvPr/>
        </p:nvCxnSpPr>
        <p:spPr>
          <a:xfrm>
            <a:off x="6094959" y="1792936"/>
            <a:ext cx="0" cy="5065064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7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1850" y="284176"/>
            <a:ext cx="10335149" cy="1508760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Jak nastolatki korzystają z YouTube?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51438" y="2218099"/>
            <a:ext cx="5812324" cy="39998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pl-PL" b="1" dirty="0"/>
              <a:t>N</a:t>
            </a:r>
            <a:r>
              <a:rPr lang="pl-PL" b="1" dirty="0" smtClean="0"/>
              <a:t>a </a:t>
            </a:r>
            <a:r>
              <a:rPr lang="pl-PL" b="1" dirty="0" err="1" smtClean="0"/>
              <a:t>YouTubie</a:t>
            </a:r>
            <a:r>
              <a:rPr lang="pl-PL" b="1" dirty="0" smtClean="0"/>
              <a:t> znajduje się wszystko, czym interesują się młodzi ludzie: od filmików </a:t>
            </a:r>
            <a:br>
              <a:rPr lang="pl-PL" b="1" dirty="0" smtClean="0"/>
            </a:br>
            <a:r>
              <a:rPr lang="pl-PL" b="1" dirty="0" smtClean="0"/>
              <a:t>o aktualnych trendach w modzie, przez instrukcje majsterkowania, po nagrania rozgrywek w grach…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pl-PL" b="1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pl-PL" b="1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731659" y="2011680"/>
            <a:ext cx="3253612" cy="420624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/>
              <a:t>RADA</a:t>
            </a:r>
          </a:p>
          <a:p>
            <a:pPr marL="0" indent="0" algn="just">
              <a:buNone/>
            </a:pPr>
            <a:r>
              <a:rPr lang="pl-PL" sz="2000" b="1" dirty="0">
                <a:solidFill>
                  <a:schemeClr val="bg1"/>
                </a:solidFill>
              </a:rPr>
              <a:t>By przekonać się, jakie filmy interesują twoje dziecko, możesz razem </a:t>
            </a:r>
            <a:r>
              <a:rPr lang="pl-PL" sz="2000" b="1" dirty="0" smtClean="0">
                <a:solidFill>
                  <a:schemeClr val="bg1"/>
                </a:solidFill>
              </a:rPr>
              <a:t/>
            </a:r>
            <a:br>
              <a:rPr lang="pl-PL" sz="2000" b="1" dirty="0" smtClean="0">
                <a:solidFill>
                  <a:schemeClr val="bg1"/>
                </a:solidFill>
              </a:rPr>
            </a:br>
            <a:r>
              <a:rPr lang="pl-PL" sz="2000" b="1" dirty="0" smtClean="0">
                <a:solidFill>
                  <a:schemeClr val="bg1"/>
                </a:solidFill>
              </a:rPr>
              <a:t>z </a:t>
            </a:r>
            <a:r>
              <a:rPr lang="pl-PL" sz="2000" b="1" dirty="0">
                <a:solidFill>
                  <a:schemeClr val="bg1"/>
                </a:solidFill>
              </a:rPr>
              <a:t>nim korzystać z YouTube </a:t>
            </a:r>
            <a:r>
              <a:rPr lang="pl-PL" sz="2000" b="1" dirty="0" smtClean="0">
                <a:solidFill>
                  <a:schemeClr val="bg1"/>
                </a:solidFill>
              </a:rPr>
              <a:t/>
            </a:r>
            <a:br>
              <a:rPr lang="pl-PL" sz="2000" b="1" dirty="0" smtClean="0">
                <a:solidFill>
                  <a:schemeClr val="bg1"/>
                </a:solidFill>
              </a:rPr>
            </a:br>
            <a:r>
              <a:rPr lang="pl-PL" sz="2000" b="1" dirty="0" smtClean="0">
                <a:solidFill>
                  <a:schemeClr val="bg1"/>
                </a:solidFill>
              </a:rPr>
              <a:t>i </a:t>
            </a:r>
            <a:r>
              <a:rPr lang="pl-PL" sz="2000" b="1" dirty="0">
                <a:solidFill>
                  <a:schemeClr val="bg1"/>
                </a:solidFill>
              </a:rPr>
              <a:t>poprosić, żeby wyjaśniło ci, o co chodzi w tej platformie. Przy okazji możecie omówić szanse </a:t>
            </a:r>
            <a:r>
              <a:rPr lang="pl-PL" sz="2000" b="1" dirty="0" smtClean="0">
                <a:solidFill>
                  <a:schemeClr val="bg1"/>
                </a:solidFill>
              </a:rPr>
              <a:t/>
            </a:r>
            <a:br>
              <a:rPr lang="pl-PL" sz="2000" b="1" dirty="0" smtClean="0">
                <a:solidFill>
                  <a:schemeClr val="bg1"/>
                </a:solidFill>
              </a:rPr>
            </a:br>
            <a:r>
              <a:rPr lang="pl-PL" sz="2000" b="1" dirty="0" smtClean="0">
                <a:solidFill>
                  <a:schemeClr val="bg1"/>
                </a:solidFill>
              </a:rPr>
              <a:t>i </a:t>
            </a:r>
            <a:r>
              <a:rPr lang="pl-PL" sz="2000" b="1" dirty="0">
                <a:solidFill>
                  <a:schemeClr val="bg1"/>
                </a:solidFill>
              </a:rPr>
              <a:t>ryzyka związane </a:t>
            </a:r>
            <a:r>
              <a:rPr lang="pl-PL" sz="2000" b="1" dirty="0" smtClean="0">
                <a:solidFill>
                  <a:schemeClr val="bg1"/>
                </a:solidFill>
              </a:rPr>
              <a:t>z </a:t>
            </a:r>
            <a:r>
              <a:rPr lang="pl-PL" sz="2000" b="1" dirty="0">
                <a:solidFill>
                  <a:schemeClr val="bg1"/>
                </a:solidFill>
              </a:rPr>
              <a:t>poszczególnymi formatami (takimi jak </a:t>
            </a:r>
            <a:r>
              <a:rPr lang="pl-PL" sz="2000" b="1" dirty="0" err="1">
                <a:solidFill>
                  <a:schemeClr val="bg1"/>
                </a:solidFill>
              </a:rPr>
              <a:t>tutoriale</a:t>
            </a:r>
            <a:r>
              <a:rPr lang="pl-PL" sz="2000" b="1" dirty="0">
                <a:solidFill>
                  <a:schemeClr val="bg1"/>
                </a:solidFill>
              </a:rPr>
              <a:t>, </a:t>
            </a:r>
            <a:r>
              <a:rPr lang="pl-PL" sz="2000" b="1" dirty="0" err="1">
                <a:solidFill>
                  <a:schemeClr val="bg1"/>
                </a:solidFill>
              </a:rPr>
              <a:t>pranki</a:t>
            </a:r>
            <a:r>
              <a:rPr lang="pl-PL" sz="2000" b="1" dirty="0">
                <a:solidFill>
                  <a:schemeClr val="bg1"/>
                </a:solidFill>
              </a:rPr>
              <a:t> itp.).</a:t>
            </a:r>
          </a:p>
          <a:p>
            <a:pPr marL="0" indent="0" algn="just">
              <a:buNone/>
            </a:pPr>
            <a:endParaRPr lang="pl-PL" b="1" dirty="0" smtClean="0">
              <a:solidFill>
                <a:schemeClr val="bg1"/>
              </a:solidFill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F41C-0B77-4468-863E-A42A44F30658}" type="datetime1">
              <a:rPr lang="pl-PL" smtClean="0"/>
              <a:t>2021-01-07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585" y="4218008"/>
            <a:ext cx="3272553" cy="183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887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170" y="284176"/>
            <a:ext cx="10280829" cy="1508760"/>
          </a:xfrm>
        </p:spPr>
        <p:txBody>
          <a:bodyPr>
            <a:normAutofit/>
          </a:bodyPr>
          <a:lstStyle/>
          <a:p>
            <a:r>
              <a:rPr lang="pl-PL" sz="3600" b="1" dirty="0"/>
              <a:t>Z jakimi problematycznymi treściami </a:t>
            </a:r>
            <a:r>
              <a:rPr lang="pl-PL" sz="3600" b="1" dirty="0" smtClean="0"/>
              <a:t>moje </a:t>
            </a:r>
            <a:r>
              <a:rPr lang="pl-PL" sz="3600" b="1" dirty="0"/>
              <a:t>dziecko może się zetknąć na YouTube?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b="1" dirty="0" smtClean="0"/>
              <a:t>Sceny przemocy i pornografia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2. Kanały propagujące teorie spiskowe i poglądy ekstremistyczne. 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058E-2331-41DF-B9B8-D13371E2C108}" type="datetime1">
              <a:rPr lang="pl-PL" smtClean="0"/>
              <a:t>2021-01-07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952044" y="2702459"/>
            <a:ext cx="4644427" cy="37203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pl-PL" b="1" dirty="0" smtClean="0"/>
              <a:t>RADA</a:t>
            </a:r>
          </a:p>
          <a:p>
            <a:pPr algn="just">
              <a:lnSpc>
                <a:spcPct val="150000"/>
              </a:lnSpc>
            </a:pPr>
            <a:r>
              <a:rPr lang="pl-PL" b="1" dirty="0" smtClean="0"/>
              <a:t>W rozmowach z dzieckiem regularnie pytaj </a:t>
            </a:r>
            <a:br>
              <a:rPr lang="pl-PL" b="1" dirty="0" smtClean="0"/>
            </a:br>
            <a:r>
              <a:rPr lang="pl-PL" b="1" dirty="0" smtClean="0"/>
              <a:t>o jego doświadczenia z platformą i pokazuj, jak może sobie radzić sobie z problematycznymi treściami. Na platformie można zgłaszać filmy i kanały pokazujące niepożądane treści. Po zgłoszeniu są one sprawdzane i – jeśli łamią regulamin – są usuwane z YouTube.</a:t>
            </a:r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6399072" y="2702458"/>
            <a:ext cx="4586199" cy="36796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pl-PL" b="1" dirty="0" smtClean="0"/>
              <a:t>RADA</a:t>
            </a:r>
          </a:p>
          <a:p>
            <a:pPr algn="just">
              <a:lnSpc>
                <a:spcPct val="150000"/>
              </a:lnSpc>
            </a:pPr>
            <a:r>
              <a:rPr lang="pl-PL" b="1" dirty="0" smtClean="0"/>
              <a:t>Rozmawiaj z dzieckiem o filmach, które oglądało na YouTube i zachęcaj je do stawiania krytycznych pytań i do przemyśleń na temat przekazu płynącego </a:t>
            </a:r>
            <a:br>
              <a:rPr lang="pl-PL" b="1" dirty="0" smtClean="0"/>
            </a:br>
            <a:r>
              <a:rPr lang="pl-PL" b="1" dirty="0" smtClean="0"/>
              <a:t>z poszczególnych filmów. Rozmawiajcie też o tym, czy filmy na </a:t>
            </a:r>
            <a:r>
              <a:rPr lang="pl-PL" b="1" dirty="0" err="1" smtClean="0"/>
              <a:t>YouTubie</a:t>
            </a:r>
            <a:r>
              <a:rPr lang="pl-PL" b="1" dirty="0" smtClean="0"/>
              <a:t> i w ogóle informacje w Internecie zawsze </a:t>
            </a:r>
            <a:br>
              <a:rPr lang="pl-PL" b="1" dirty="0" smtClean="0"/>
            </a:br>
            <a:r>
              <a:rPr lang="pl-PL" b="1" dirty="0" smtClean="0"/>
              <a:t>są wiarygodne.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145516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07406" y="284176"/>
            <a:ext cx="10579593" cy="1508760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Z jakimi problematycznymi treściami moje dziecko może się zetknąć na YouTube?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3. Ideał piękności i stereotypowe wizerunki </a:t>
            </a:r>
          </a:p>
          <a:p>
            <a:pPr algn="just"/>
            <a:r>
              <a:rPr lang="pl-PL" dirty="0" smtClean="0"/>
              <a:t>Treści o takiej tematyce mogą stanowić problem zwłaszcza dla dziewcząt. Mogą one odnieść wrażenie, że muszą być szczupłe i zawsze idealnie wystylizowane, by być piękne i by czuć się lubiane. 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8001-5F15-4F92-B306-8EFC8164390E}" type="datetime1">
              <a:rPr lang="pl-PL" smtClean="0"/>
              <a:t>2021-01-07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448554" y="3682950"/>
            <a:ext cx="9306963" cy="25349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pl-PL" b="1" dirty="0" smtClean="0"/>
              <a:t>RADA: </a:t>
            </a:r>
          </a:p>
          <a:p>
            <a:pPr algn="just">
              <a:lnSpc>
                <a:spcPct val="150000"/>
              </a:lnSpc>
            </a:pPr>
            <a:r>
              <a:rPr lang="pl-PL" b="1" dirty="0" smtClean="0"/>
              <a:t>Rozmawiaj z dzieckiem o tym, jak pokazują się gwiazdy </a:t>
            </a:r>
            <a:r>
              <a:rPr lang="pl-PL" b="1" dirty="0" err="1" smtClean="0"/>
              <a:t>YouTube’a</a:t>
            </a:r>
            <a:r>
              <a:rPr lang="pl-PL" b="1" dirty="0" smtClean="0"/>
              <a:t> i o zagrożeniach płynących z pokazywania ciała w stereotypowym rozumieniu piękna. Pomocne może okazać się zapoznanie się z kanałami, na których </a:t>
            </a:r>
            <a:r>
              <a:rPr lang="pl-PL" b="1" dirty="0" err="1" smtClean="0"/>
              <a:t>YouTuberki</a:t>
            </a:r>
            <a:r>
              <a:rPr lang="pl-PL" b="1" dirty="0" smtClean="0"/>
              <a:t> przełamują takie stereotypy.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99227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5513" y="284176"/>
            <a:ext cx="10561486" cy="1508760"/>
          </a:xfrm>
        </p:spPr>
        <p:txBody>
          <a:bodyPr>
            <a:normAutofit/>
          </a:bodyPr>
          <a:lstStyle/>
          <a:p>
            <a:r>
              <a:rPr lang="pl-PL" sz="3600" b="1" dirty="0"/>
              <a:t>Z jakimi problematycznymi treściami moje dziecko może się zetknąć na YouTube?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25513" y="2011680"/>
            <a:ext cx="5534711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4. Komercjalizacja i niepohamowana konsumpcja </a:t>
            </a:r>
          </a:p>
          <a:p>
            <a:pPr algn="just"/>
            <a:r>
              <a:rPr lang="pl-PL" sz="2000" dirty="0" smtClean="0"/>
              <a:t>Przed filmami, w trakcie i po nich pokazywane są reklamy. </a:t>
            </a:r>
            <a:r>
              <a:rPr lang="pl-PL" sz="2000" dirty="0" err="1" smtClean="0"/>
              <a:t>YouTuberzy</a:t>
            </a:r>
            <a:r>
              <a:rPr lang="pl-PL" sz="2000" dirty="0" smtClean="0"/>
              <a:t> w swoich filmach polecają produkty i mają na sobie drogie markowe ciuchy, a pod filmami publikują linki do sklepów online. </a:t>
            </a:r>
            <a:endParaRPr lang="pl-PL" sz="20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5. Hejt i wyzwiska w komentarzach pod filmami 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380-43CA-43A8-B6B5-FB1A798FECC8}" type="datetime1">
              <a:rPr lang="pl-PL" smtClean="0"/>
              <a:t>2021-01-07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Żródło: https://www.saferinternet.pl/</a:t>
            </a: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488888" y="4074059"/>
            <a:ext cx="5549774" cy="2426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pl-PL" b="1" dirty="0" smtClean="0"/>
              <a:t>RADA</a:t>
            </a:r>
          </a:p>
          <a:p>
            <a:pPr algn="just">
              <a:lnSpc>
                <a:spcPct val="150000"/>
              </a:lnSpc>
            </a:pPr>
            <a:r>
              <a:rPr lang="pl-PL" b="1" dirty="0" smtClean="0"/>
              <a:t>Warto wspólnie przejrzeć filmy w poszukiwaniu tego, co jest reklamą i zadawać krytyczne pytania (np. „Jak zareagować, gdy moje dziecko chce mieć produkty polecone przez gwiazdę YouTube?”).</a:t>
            </a:r>
            <a:endParaRPr lang="pl-PL" b="1" dirty="0"/>
          </a:p>
        </p:txBody>
      </p:sp>
      <p:sp>
        <p:nvSpPr>
          <p:cNvPr id="8" name="Prostokąt 7"/>
          <p:cNvSpPr/>
          <p:nvPr/>
        </p:nvSpPr>
        <p:spPr>
          <a:xfrm>
            <a:off x="6339406" y="3224844"/>
            <a:ext cx="5475366" cy="32755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 smtClean="0"/>
              <a:t>RADA</a:t>
            </a:r>
          </a:p>
          <a:p>
            <a:pPr algn="just">
              <a:lnSpc>
                <a:spcPct val="150000"/>
              </a:lnSpc>
            </a:pPr>
            <a:r>
              <a:rPr lang="pl-PL" b="1" dirty="0"/>
              <a:t>S</a:t>
            </a:r>
            <a:r>
              <a:rPr lang="pl-PL" b="1" dirty="0" smtClean="0"/>
              <a:t>próbujcie wspólnie z dzieckiem ustalić zasady publikowania komentarzy pod filmami </a:t>
            </a:r>
            <a:br>
              <a:rPr lang="pl-PL" b="1" dirty="0" smtClean="0"/>
            </a:br>
            <a:r>
              <a:rPr lang="pl-PL" b="1" dirty="0" smtClean="0"/>
              <a:t>i porozmawiać o tym, jak można poradzić sobie, gdy stykamy się z hejtem w komentarzach, oraz gdy ktoś nas obraża na tej platformie. YouTube oferuje między innymi możliwość zgłaszania hejtu w komentarzach.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934129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Paski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ask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sk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TM03090430[[fn=Paski]]</Template>
  <TotalTime>297</TotalTime>
  <Words>1683</Words>
  <Application>Microsoft Office PowerPoint</Application>
  <PresentationFormat>Panoramiczny</PresentationFormat>
  <Paragraphs>163</Paragraphs>
  <Slides>17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Calibri</vt:lpstr>
      <vt:lpstr>Corbel</vt:lpstr>
      <vt:lpstr>Wingdings</vt:lpstr>
      <vt:lpstr>Paski</vt:lpstr>
      <vt:lpstr> Jak wspierać dziecko  w zrozumieniu świata YouTube? </vt:lpstr>
      <vt:lpstr>Fascynujący  youtube!</vt:lpstr>
      <vt:lpstr>Słowniczek  youtuba</vt:lpstr>
      <vt:lpstr>Słowniczek  youtuba…</vt:lpstr>
      <vt:lpstr>Formaty filmów na youtubie </vt:lpstr>
      <vt:lpstr>Jak nastolatki korzystają z YouTube?</vt:lpstr>
      <vt:lpstr>Z jakimi problematycznymi treściami moje dziecko może się zetknąć na YouTube?</vt:lpstr>
      <vt:lpstr>Z jakimi problematycznymi treściami moje dziecko może się zetknąć na YouTube?</vt:lpstr>
      <vt:lpstr>Z jakimi problematycznymi treściami moje dziecko może się zetknąć na YouTube?</vt:lpstr>
      <vt:lpstr>Jakie możliwości YouTube oferuje mojemu dziecku?</vt:lpstr>
      <vt:lpstr>Jak zareagować, gdy…</vt:lpstr>
      <vt:lpstr>Jak zareagować, gdy…</vt:lpstr>
      <vt:lpstr>Jak zareagować, gdy…</vt:lpstr>
      <vt:lpstr>Rodzinna checklista YouTube</vt:lpstr>
      <vt:lpstr>Rodzinna checklista YouTube</vt:lpstr>
      <vt:lpstr>Prezentacja programu PowerPoint</vt:lpstr>
      <vt:lpstr>DZIĘKUJEMY PAŃSTWU  ZA UWAGĘ!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moje dziecko robi na YouTube?</dc:title>
  <dc:creator>admin</dc:creator>
  <cp:lastModifiedBy>admin</cp:lastModifiedBy>
  <cp:revision>23</cp:revision>
  <dcterms:created xsi:type="dcterms:W3CDTF">2021-01-05T12:21:55Z</dcterms:created>
  <dcterms:modified xsi:type="dcterms:W3CDTF">2021-01-07T15:46:53Z</dcterms:modified>
</cp:coreProperties>
</file>